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1" r:id="rId2"/>
    <p:sldId id="326" r:id="rId3"/>
    <p:sldId id="335" r:id="rId4"/>
    <p:sldId id="334" r:id="rId5"/>
    <p:sldId id="272" r:id="rId6"/>
    <p:sldId id="327" r:id="rId7"/>
    <p:sldId id="258" r:id="rId8"/>
    <p:sldId id="329" r:id="rId9"/>
    <p:sldId id="330" r:id="rId10"/>
    <p:sldId id="328" r:id="rId11"/>
    <p:sldId id="262" r:id="rId12"/>
    <p:sldId id="300" r:id="rId13"/>
    <p:sldId id="261" r:id="rId14"/>
    <p:sldId id="256" r:id="rId15"/>
    <p:sldId id="257" r:id="rId16"/>
    <p:sldId id="358" r:id="rId17"/>
    <p:sldId id="259" r:id="rId18"/>
    <p:sldId id="264" r:id="rId19"/>
    <p:sldId id="336" r:id="rId20"/>
    <p:sldId id="359" r:id="rId21"/>
    <p:sldId id="337" r:id="rId22"/>
    <p:sldId id="265" r:id="rId23"/>
    <p:sldId id="263" r:id="rId24"/>
    <p:sldId id="341" r:id="rId25"/>
    <p:sldId id="266" r:id="rId26"/>
    <p:sldId id="340" r:id="rId27"/>
    <p:sldId id="269" r:id="rId28"/>
    <p:sldId id="394" r:id="rId29"/>
    <p:sldId id="345" r:id="rId30"/>
    <p:sldId id="342" r:id="rId31"/>
    <p:sldId id="343" r:id="rId32"/>
    <p:sldId id="344" r:id="rId33"/>
    <p:sldId id="354" r:id="rId34"/>
    <p:sldId id="267" r:id="rId35"/>
    <p:sldId id="360" r:id="rId36"/>
    <p:sldId id="361" r:id="rId37"/>
    <p:sldId id="363" r:id="rId38"/>
    <p:sldId id="364" r:id="rId39"/>
    <p:sldId id="365" r:id="rId40"/>
    <p:sldId id="366" r:id="rId41"/>
    <p:sldId id="367" r:id="rId42"/>
    <p:sldId id="368" r:id="rId43"/>
    <p:sldId id="393" r:id="rId44"/>
    <p:sldId id="369" r:id="rId45"/>
    <p:sldId id="370" r:id="rId46"/>
    <p:sldId id="372" r:id="rId47"/>
    <p:sldId id="371" r:id="rId48"/>
    <p:sldId id="373" r:id="rId49"/>
    <p:sldId id="374" r:id="rId50"/>
    <p:sldId id="338" r:id="rId51"/>
    <p:sldId id="268" r:id="rId52"/>
    <p:sldId id="396" r:id="rId53"/>
    <p:sldId id="375" r:id="rId54"/>
    <p:sldId id="376" r:id="rId55"/>
    <p:sldId id="377" r:id="rId56"/>
    <p:sldId id="378" r:id="rId57"/>
    <p:sldId id="379" r:id="rId58"/>
    <p:sldId id="380" r:id="rId59"/>
    <p:sldId id="381" r:id="rId60"/>
    <p:sldId id="382" r:id="rId61"/>
    <p:sldId id="339" r:id="rId62"/>
    <p:sldId id="270" r:id="rId63"/>
    <p:sldId id="322" r:id="rId64"/>
    <p:sldId id="323" r:id="rId65"/>
    <p:sldId id="324" r:id="rId66"/>
    <p:sldId id="325" r:id="rId67"/>
    <p:sldId id="353" r:id="rId68"/>
    <p:sldId id="273" r:id="rId69"/>
    <p:sldId id="383" r:id="rId70"/>
    <p:sldId id="384" r:id="rId71"/>
    <p:sldId id="385" r:id="rId72"/>
    <p:sldId id="387" r:id="rId73"/>
    <p:sldId id="389" r:id="rId74"/>
    <p:sldId id="390" r:id="rId75"/>
    <p:sldId id="391" r:id="rId76"/>
    <p:sldId id="392" r:id="rId77"/>
    <p:sldId id="271" r:id="rId78"/>
    <p:sldId id="395"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sorterViewPr>
    <p:cViewPr>
      <p:scale>
        <a:sx n="3255707" d="5000000"/>
        <a:sy n="3255707" d="5000000"/>
      </p:scale>
      <p:origin x="0" y="-841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A picture containing clothing, old&#10;&#10;Description automatically generated">
            <a:extLst>
              <a:ext uri="{FF2B5EF4-FFF2-40B4-BE49-F238E27FC236}">
                <a16:creationId xmlns:a16="http://schemas.microsoft.com/office/drawing/2014/main" id="{F3542D32-5552-4F63-F1DC-15863D1596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198282"/>
            <a:ext cx="1960144" cy="2659718"/>
          </a:xfrm>
          <a:prstGeom prst="rect">
            <a:avLst/>
          </a:prstGeom>
        </p:spPr>
      </p:pic>
      <p:pic>
        <p:nvPicPr>
          <p:cNvPr id="10" name="Picture 9" descr="Logo&#10;&#10;Description automatically generated">
            <a:extLst>
              <a:ext uri="{FF2B5EF4-FFF2-40B4-BE49-F238E27FC236}">
                <a16:creationId xmlns:a16="http://schemas.microsoft.com/office/drawing/2014/main" id="{76AB9BB2-E466-EDAB-A01C-A512AF9EC3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4387" y="2099141"/>
            <a:ext cx="1371370" cy="1828493"/>
          </a:xfrm>
          <a:prstGeom prst="rect">
            <a:avLst/>
          </a:prstGeom>
          <a:effectLst/>
        </p:spPr>
      </p:pic>
      <p:pic>
        <p:nvPicPr>
          <p:cNvPr id="12" name="Picture 11" descr="A flag flying in the air&#10;&#10;Description automatically generated with medium confidence">
            <a:extLst>
              <a:ext uri="{FF2B5EF4-FFF2-40B4-BE49-F238E27FC236}">
                <a16:creationId xmlns:a16="http://schemas.microsoft.com/office/drawing/2014/main" id="{39D9A8C3-EC3D-542F-52E1-2FC0C3B500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960144" cy="1828493"/>
          </a:xfrm>
          <a:prstGeom prst="rect">
            <a:avLst/>
          </a:prstGeom>
        </p:spPr>
      </p:pic>
      <p:sp>
        <p:nvSpPr>
          <p:cNvPr id="13" name="TextBox 12">
            <a:extLst>
              <a:ext uri="{FF2B5EF4-FFF2-40B4-BE49-F238E27FC236}">
                <a16:creationId xmlns:a16="http://schemas.microsoft.com/office/drawing/2014/main" id="{B7E5DCDA-DB83-373D-9883-7054DF3DCB26}"/>
              </a:ext>
            </a:extLst>
          </p:cNvPr>
          <p:cNvSpPr txBox="1"/>
          <p:nvPr userDrawn="1"/>
        </p:nvSpPr>
        <p:spPr>
          <a:xfrm>
            <a:off x="2600960" y="258833"/>
            <a:ext cx="8067040" cy="1569660"/>
          </a:xfrm>
          <a:prstGeom prst="rect">
            <a:avLst/>
          </a:prstGeom>
          <a:noFill/>
        </p:spPr>
        <p:txBody>
          <a:bodyPr wrap="square" rtlCol="0">
            <a:spAutoFit/>
          </a:bodyPr>
          <a:lstStyle/>
          <a:p>
            <a:pPr algn="ctr"/>
            <a:r>
              <a:rPr lang="en-US" sz="4800" b="1" dirty="0">
                <a:solidFill>
                  <a:srgbClr val="FF0000"/>
                </a:solidFill>
              </a:rPr>
              <a:t>Cardinal Dougherty Assembly</a:t>
            </a:r>
          </a:p>
          <a:p>
            <a:pPr algn="ctr"/>
            <a:r>
              <a:rPr lang="en-US" sz="4800" b="1" dirty="0">
                <a:solidFill>
                  <a:srgbClr val="FF0000"/>
                </a:solidFill>
              </a:rPr>
              <a:t>1920 - 2023</a:t>
            </a:r>
          </a:p>
        </p:txBody>
      </p:sp>
    </p:spTree>
    <p:extLst>
      <p:ext uri="{BB962C8B-B14F-4D97-AF65-F5344CB8AC3E}">
        <p14:creationId xmlns:p14="http://schemas.microsoft.com/office/powerpoint/2010/main" val="415017636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F4179-A6AE-341D-4FF6-3EA4C9F0B0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082DDB-84C4-7677-7077-C5B2031A38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50621A-DE2A-8B98-1C90-9B756A1C38D6}"/>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5" name="Footer Placeholder 4">
            <a:extLst>
              <a:ext uri="{FF2B5EF4-FFF2-40B4-BE49-F238E27FC236}">
                <a16:creationId xmlns:a16="http://schemas.microsoft.com/office/drawing/2014/main" id="{58758988-5CC5-1673-2B50-1E0FEFE30F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8109DF-1E9E-E548-1428-C41128089FA4}"/>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2258166438"/>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82F603-CB47-5349-376A-0C0735E395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565E93-E980-CC7D-CC12-7AC4F7ED5A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2E5562-137E-B76A-E1E6-7CD2FBDF1E7D}"/>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5" name="Footer Placeholder 4">
            <a:extLst>
              <a:ext uri="{FF2B5EF4-FFF2-40B4-BE49-F238E27FC236}">
                <a16:creationId xmlns:a16="http://schemas.microsoft.com/office/drawing/2014/main" id="{2F9FE9A9-ECA7-A2BB-8B91-753838534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6AE2A-4F06-98DF-95F5-E5E79B0D17AF}"/>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83987020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9CD06-922C-03DA-09E8-657C738A23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7BB730-D819-6B59-1CDB-5EAA22CCA1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A5B42-CC64-1F31-4B0D-A0F5A5410D91}"/>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5" name="Footer Placeholder 4">
            <a:extLst>
              <a:ext uri="{FF2B5EF4-FFF2-40B4-BE49-F238E27FC236}">
                <a16:creationId xmlns:a16="http://schemas.microsoft.com/office/drawing/2014/main" id="{E993DCB1-6E70-FB39-6C34-E06CDFF08B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5C75E-37CF-EA8D-8600-9720598F41EB}"/>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1336238628"/>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ADACE-E3BE-7304-DBFE-ED190ED303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ECC1D7-4839-7D63-00DE-BDB78EDCF6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690AAB-9EA6-AF58-17E6-100D2CF6B045}"/>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5" name="Footer Placeholder 4">
            <a:extLst>
              <a:ext uri="{FF2B5EF4-FFF2-40B4-BE49-F238E27FC236}">
                <a16:creationId xmlns:a16="http://schemas.microsoft.com/office/drawing/2014/main" id="{C4728F4B-8CE0-A7C9-0FE6-F0B4ABAE0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AB0173-77B5-D839-6E17-274D711C2821}"/>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75562715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3AEBB-23DE-F6E8-C0C5-68C6AC2BD4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9BC0B7-EAFB-A7E1-CD96-6CB6EF6897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817AA9-1F5C-912C-B764-6FF3268917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C05292-BE06-DE93-CFC2-EEC4162F065A}"/>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6" name="Footer Placeholder 5">
            <a:extLst>
              <a:ext uri="{FF2B5EF4-FFF2-40B4-BE49-F238E27FC236}">
                <a16:creationId xmlns:a16="http://schemas.microsoft.com/office/drawing/2014/main" id="{C827E6C0-22F7-B2AC-3B08-F278EBEC01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D69406-34F2-6269-E203-D9061886ADA4}"/>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35546611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B5B1F-FBB2-304F-BF86-BD32AB7E41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8E6179-26F9-78E1-CF9C-1E5A62C522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0E8528-4EC0-B832-D0F7-521E75F0D8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96B582-B58D-0899-B880-E2DCF54742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22DE66-7AF9-8968-FE7A-DA8F2B5438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26EDE-2E96-E380-7C78-80BD32473915}"/>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8" name="Footer Placeholder 7">
            <a:extLst>
              <a:ext uri="{FF2B5EF4-FFF2-40B4-BE49-F238E27FC236}">
                <a16:creationId xmlns:a16="http://schemas.microsoft.com/office/drawing/2014/main" id="{5AB928D5-91E9-B6A8-0FC8-E5D21C04FD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8D0D5D-42AE-577A-1485-6F64213097C6}"/>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175882893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698EB-20A3-6564-2270-E2EEB14224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AC873A-AE99-7921-A80B-8ABF4522B07C}"/>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4" name="Footer Placeholder 3">
            <a:extLst>
              <a:ext uri="{FF2B5EF4-FFF2-40B4-BE49-F238E27FC236}">
                <a16:creationId xmlns:a16="http://schemas.microsoft.com/office/drawing/2014/main" id="{BB707B32-FB67-271B-EFB6-9B75780435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1BD19E-5240-A209-A15D-F414DE697D96}"/>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180434355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EF5EBF-9E44-EA7B-5472-81DE846DC71E}"/>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3" name="Footer Placeholder 2">
            <a:extLst>
              <a:ext uri="{FF2B5EF4-FFF2-40B4-BE49-F238E27FC236}">
                <a16:creationId xmlns:a16="http://schemas.microsoft.com/office/drawing/2014/main" id="{0C52F3ED-5B6D-0BB7-F365-642DDE2F8D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8C0391-B32F-A61E-A343-DB30DD3F5B57}"/>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338204866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535EA-DDDF-6F69-B71E-B6C15EC9D4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0ACD27-0D53-C905-4200-7C73111803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870502-AFA0-0E35-9B27-CB08A83A73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A44B6B-9760-22C0-E45B-D5F6F0DEC38B}"/>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6" name="Footer Placeholder 5">
            <a:extLst>
              <a:ext uri="{FF2B5EF4-FFF2-40B4-BE49-F238E27FC236}">
                <a16:creationId xmlns:a16="http://schemas.microsoft.com/office/drawing/2014/main" id="{1AC0C327-2400-2FF7-0EA8-8147361FA6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6848F8-209F-D52D-31E7-D01135FBE47C}"/>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421211817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311BE-7D94-70D5-2C36-BB7032A9CE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3ACBA1-9D84-C079-F1F3-B66087C379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3219F3-0077-E177-105D-B1FDFFF78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EDF660-79F0-A00A-80D0-A7AC6EC303BB}"/>
              </a:ext>
            </a:extLst>
          </p:cNvPr>
          <p:cNvSpPr>
            <a:spLocks noGrp="1"/>
          </p:cNvSpPr>
          <p:nvPr>
            <p:ph type="dt" sz="half" idx="10"/>
          </p:nvPr>
        </p:nvSpPr>
        <p:spPr/>
        <p:txBody>
          <a:bodyPr/>
          <a:lstStyle/>
          <a:p>
            <a:fld id="{5F71A4E8-0CF4-4674-B2D0-854097396906}" type="datetimeFigureOut">
              <a:rPr lang="en-US" smtClean="0"/>
              <a:t>2/23/2023</a:t>
            </a:fld>
            <a:endParaRPr lang="en-US"/>
          </a:p>
        </p:txBody>
      </p:sp>
      <p:sp>
        <p:nvSpPr>
          <p:cNvPr id="6" name="Footer Placeholder 5">
            <a:extLst>
              <a:ext uri="{FF2B5EF4-FFF2-40B4-BE49-F238E27FC236}">
                <a16:creationId xmlns:a16="http://schemas.microsoft.com/office/drawing/2014/main" id="{CAD5EFDF-B935-C836-4A71-0A942F336C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EDD42F-2394-5A63-0B34-36BA8DB06566}"/>
              </a:ext>
            </a:extLst>
          </p:cNvPr>
          <p:cNvSpPr>
            <a:spLocks noGrp="1"/>
          </p:cNvSpPr>
          <p:nvPr>
            <p:ph type="sldNum" sz="quarter" idx="12"/>
          </p:nvPr>
        </p:nvSpPr>
        <p:spPr/>
        <p:txBody>
          <a:bodyPr/>
          <a:lstStyle/>
          <a:p>
            <a:fld id="{4F571E05-AD72-4992-AA61-32718F5BBEF2}" type="slidenum">
              <a:rPr lang="en-US" smtClean="0"/>
              <a:t>‹#›</a:t>
            </a:fld>
            <a:endParaRPr lang="en-US"/>
          </a:p>
        </p:txBody>
      </p:sp>
    </p:spTree>
    <p:extLst>
      <p:ext uri="{BB962C8B-B14F-4D97-AF65-F5344CB8AC3E}">
        <p14:creationId xmlns:p14="http://schemas.microsoft.com/office/powerpoint/2010/main" val="194759688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07F750-2755-1531-C4A8-FD80A4CB30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9CDD79-CD2D-F28A-027E-B032D1F9BF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FF267-BB33-E1BA-5CB1-4E1AD6C69D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1A4E8-0CF4-4674-B2D0-854097396906}" type="datetimeFigureOut">
              <a:rPr lang="en-US" smtClean="0"/>
              <a:t>2/23/2023</a:t>
            </a:fld>
            <a:endParaRPr lang="en-US"/>
          </a:p>
        </p:txBody>
      </p:sp>
      <p:sp>
        <p:nvSpPr>
          <p:cNvPr id="5" name="Footer Placeholder 4">
            <a:extLst>
              <a:ext uri="{FF2B5EF4-FFF2-40B4-BE49-F238E27FC236}">
                <a16:creationId xmlns:a16="http://schemas.microsoft.com/office/drawing/2014/main" id="{C1FD7CFF-AF77-6A11-0243-BB09D3622B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F3D16F-E9BD-862F-92F3-D99FE1B43D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71E05-AD72-4992-AA61-32718F5BBEF2}" type="slidenum">
              <a:rPr lang="en-US" smtClean="0"/>
              <a:t>‹#›</a:t>
            </a:fld>
            <a:endParaRPr lang="en-US"/>
          </a:p>
        </p:txBody>
      </p:sp>
    </p:spTree>
    <p:extLst>
      <p:ext uri="{BB962C8B-B14F-4D97-AF65-F5344CB8AC3E}">
        <p14:creationId xmlns:p14="http://schemas.microsoft.com/office/powerpoint/2010/main" val="262324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calvertprovince.org/base.cgim?template=fourth_degree"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Logo">
            <a:extLst>
              <a:ext uri="{FF2B5EF4-FFF2-40B4-BE49-F238E27FC236}">
                <a16:creationId xmlns:a16="http://schemas.microsoft.com/office/drawing/2014/main" id="{347E153A-82EB-D9B7-0F62-081EC00118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6850" y="643466"/>
            <a:ext cx="4178300" cy="5571067"/>
          </a:xfrm>
          <a:prstGeom prst="rect">
            <a:avLst/>
          </a:prstGeom>
        </p:spPr>
      </p:pic>
    </p:spTree>
    <p:extLst>
      <p:ext uri="{BB962C8B-B14F-4D97-AF65-F5344CB8AC3E}">
        <p14:creationId xmlns:p14="http://schemas.microsoft.com/office/powerpoint/2010/main" val="391395835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AD216F-ED72-78FA-1D27-C746ED777ACA}"/>
              </a:ext>
            </a:extLst>
          </p:cNvPr>
          <p:cNvSpPr txBox="1"/>
          <p:nvPr/>
        </p:nvSpPr>
        <p:spPr>
          <a:xfrm>
            <a:off x="2763520" y="2356582"/>
            <a:ext cx="7904480" cy="3170099"/>
          </a:xfrm>
          <a:prstGeom prst="rect">
            <a:avLst/>
          </a:prstGeom>
          <a:noFill/>
        </p:spPr>
        <p:txBody>
          <a:bodyPr wrap="square">
            <a:spAutoFit/>
          </a:bodyPr>
          <a:lstStyle/>
          <a:p>
            <a:pPr algn="ctr"/>
            <a:r>
              <a:rPr lang="en-US" sz="4000" dirty="0">
                <a:solidFill>
                  <a:schemeClr val="accent1"/>
                </a:solidFill>
              </a:rPr>
              <a:t>On May 26, 1920, during a meeting at the Knights of Columbus Home at 38th &amp; Market Streets in Philadelphia. The decision was made to form a new Assembly.</a:t>
            </a:r>
          </a:p>
        </p:txBody>
      </p:sp>
    </p:spTree>
    <p:extLst>
      <p:ext uri="{BB962C8B-B14F-4D97-AF65-F5344CB8AC3E}">
        <p14:creationId xmlns:p14="http://schemas.microsoft.com/office/powerpoint/2010/main" val="4010306698"/>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FCD431-6774-DC9D-2475-6896689AE1DD}"/>
              </a:ext>
            </a:extLst>
          </p:cNvPr>
          <p:cNvSpPr txBox="1"/>
          <p:nvPr/>
        </p:nvSpPr>
        <p:spPr>
          <a:xfrm>
            <a:off x="2318446" y="2459504"/>
            <a:ext cx="9261987" cy="2554545"/>
          </a:xfrm>
          <a:prstGeom prst="rect">
            <a:avLst/>
          </a:prstGeom>
          <a:noFill/>
        </p:spPr>
        <p:txBody>
          <a:bodyPr wrap="square">
            <a:spAutoFit/>
          </a:bodyPr>
          <a:lstStyle/>
          <a:p>
            <a:pPr algn="ctr"/>
            <a:r>
              <a:rPr lang="en-US" sz="4000" dirty="0">
                <a:solidFill>
                  <a:schemeClr val="accent1"/>
                </a:solidFill>
              </a:rPr>
              <a:t>The Assembly was named </a:t>
            </a:r>
          </a:p>
          <a:p>
            <a:pPr algn="ctr"/>
            <a:r>
              <a:rPr lang="en-US" sz="4000" dirty="0">
                <a:solidFill>
                  <a:schemeClr val="accent1"/>
                </a:solidFill>
              </a:rPr>
              <a:t>Archbishop Dougherty Assembly</a:t>
            </a:r>
          </a:p>
          <a:p>
            <a:pPr algn="ctr"/>
            <a:r>
              <a:rPr lang="en-US" sz="4000" dirty="0">
                <a:solidFill>
                  <a:schemeClr val="accent1"/>
                </a:solidFill>
              </a:rPr>
              <a:t>Honoring the current</a:t>
            </a:r>
          </a:p>
          <a:p>
            <a:pPr algn="ctr"/>
            <a:r>
              <a:rPr lang="en-US" sz="4000" dirty="0">
                <a:solidFill>
                  <a:schemeClr val="accent1"/>
                </a:solidFill>
              </a:rPr>
              <a:t>Archbishop of Philadelphia </a:t>
            </a:r>
          </a:p>
        </p:txBody>
      </p:sp>
    </p:spTree>
    <p:extLst>
      <p:ext uri="{BB962C8B-B14F-4D97-AF65-F5344CB8AC3E}">
        <p14:creationId xmlns:p14="http://schemas.microsoft.com/office/powerpoint/2010/main" val="391810552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4C3340-E174-0548-55AC-D9547839397D}"/>
              </a:ext>
            </a:extLst>
          </p:cNvPr>
          <p:cNvSpPr txBox="1"/>
          <p:nvPr/>
        </p:nvSpPr>
        <p:spPr>
          <a:xfrm>
            <a:off x="3413759" y="1928207"/>
            <a:ext cx="8469671" cy="4401205"/>
          </a:xfrm>
          <a:prstGeom prst="rect">
            <a:avLst/>
          </a:prstGeom>
          <a:noFill/>
        </p:spPr>
        <p:txBody>
          <a:bodyPr wrap="square">
            <a:spAutoFit/>
          </a:bodyPr>
          <a:lstStyle/>
          <a:p>
            <a:pPr algn="just"/>
            <a:r>
              <a:rPr lang="en-US" sz="4000" dirty="0">
                <a:solidFill>
                  <a:schemeClr val="accent1">
                    <a:lumMod val="75000"/>
                  </a:schemeClr>
                </a:solidFill>
              </a:rPr>
              <a:t>The original councils were </a:t>
            </a:r>
          </a:p>
          <a:p>
            <a:pPr marL="1028700" lvl="1" indent="-571500" algn="just">
              <a:buFont typeface="Arial" panose="020B0604020202020204" pitchFamily="34" charset="0"/>
              <a:buChar char="•"/>
            </a:pPr>
            <a:r>
              <a:rPr lang="en-US" sz="4000" dirty="0">
                <a:solidFill>
                  <a:schemeClr val="accent1">
                    <a:lumMod val="75000"/>
                  </a:schemeClr>
                </a:solidFill>
              </a:rPr>
              <a:t>Americus 242</a:t>
            </a:r>
          </a:p>
          <a:p>
            <a:pPr marL="1028700" lvl="1" indent="-571500" algn="just">
              <a:buFont typeface="Arial" panose="020B0604020202020204" pitchFamily="34" charset="0"/>
              <a:buChar char="•"/>
            </a:pPr>
            <a:r>
              <a:rPr lang="en-US" sz="4000" dirty="0">
                <a:solidFill>
                  <a:schemeClr val="accent1">
                    <a:lumMod val="75000"/>
                  </a:schemeClr>
                </a:solidFill>
              </a:rPr>
              <a:t>West Philadelphia 344</a:t>
            </a:r>
          </a:p>
          <a:p>
            <a:pPr marL="1028700" lvl="1" indent="-571500" algn="just">
              <a:buFont typeface="Arial" panose="020B0604020202020204" pitchFamily="34" charset="0"/>
              <a:buChar char="•"/>
            </a:pPr>
            <a:r>
              <a:rPr lang="en-US" sz="4000" dirty="0">
                <a:solidFill>
                  <a:schemeClr val="accent1">
                    <a:lumMod val="75000"/>
                  </a:schemeClr>
                </a:solidFill>
              </a:rPr>
              <a:t>De La Salle 590</a:t>
            </a:r>
          </a:p>
          <a:p>
            <a:pPr marL="1028700" lvl="1" indent="-571500" algn="just">
              <a:buFont typeface="Arial" panose="020B0604020202020204" pitchFamily="34" charset="0"/>
              <a:buChar char="•"/>
            </a:pPr>
            <a:r>
              <a:rPr lang="en-US" sz="4000" dirty="0">
                <a:solidFill>
                  <a:schemeClr val="accent1">
                    <a:lumMod val="75000"/>
                  </a:schemeClr>
                </a:solidFill>
              </a:rPr>
              <a:t>Pinzon 904</a:t>
            </a:r>
          </a:p>
          <a:p>
            <a:pPr marL="1028700" lvl="1" indent="-571500" algn="just">
              <a:buFont typeface="Arial" panose="020B0604020202020204" pitchFamily="34" charset="0"/>
              <a:buChar char="•"/>
            </a:pPr>
            <a:r>
              <a:rPr lang="en-US" sz="4000" dirty="0">
                <a:solidFill>
                  <a:schemeClr val="accent1">
                    <a:lumMod val="75000"/>
                  </a:schemeClr>
                </a:solidFill>
              </a:rPr>
              <a:t>Columbus 994 </a:t>
            </a:r>
          </a:p>
          <a:p>
            <a:pPr marL="1028700" lvl="1" indent="-571500" algn="just">
              <a:buFont typeface="Arial" panose="020B0604020202020204" pitchFamily="34" charset="0"/>
              <a:buChar char="•"/>
            </a:pPr>
            <a:r>
              <a:rPr lang="en-US" sz="4000" dirty="0">
                <a:solidFill>
                  <a:schemeClr val="accent1">
                    <a:lumMod val="75000"/>
                  </a:schemeClr>
                </a:solidFill>
              </a:rPr>
              <a:t>Msgr. Henry C. Schuyler 1333</a:t>
            </a:r>
          </a:p>
        </p:txBody>
      </p:sp>
    </p:spTree>
    <p:extLst>
      <p:ext uri="{BB962C8B-B14F-4D97-AF65-F5344CB8AC3E}">
        <p14:creationId xmlns:p14="http://schemas.microsoft.com/office/powerpoint/2010/main" val="326594601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4C3340-E174-0548-55AC-D9547839397D}"/>
              </a:ext>
            </a:extLst>
          </p:cNvPr>
          <p:cNvSpPr txBox="1"/>
          <p:nvPr/>
        </p:nvSpPr>
        <p:spPr>
          <a:xfrm>
            <a:off x="2974258" y="2595880"/>
            <a:ext cx="8018862" cy="1938992"/>
          </a:xfrm>
          <a:prstGeom prst="rect">
            <a:avLst/>
          </a:prstGeom>
          <a:noFill/>
        </p:spPr>
        <p:txBody>
          <a:bodyPr wrap="square">
            <a:spAutoFit/>
          </a:bodyPr>
          <a:lstStyle/>
          <a:p>
            <a:pPr algn="just"/>
            <a:r>
              <a:rPr lang="en-US" sz="4000" dirty="0">
                <a:solidFill>
                  <a:schemeClr val="accent1">
                    <a:lumMod val="75000"/>
                  </a:schemeClr>
                </a:solidFill>
              </a:rPr>
              <a:t>Sir Knight B. J. Morrison of Pinzon Council was elected as the 1</a:t>
            </a:r>
            <a:r>
              <a:rPr lang="en-US" sz="4000" baseline="30000" dirty="0">
                <a:solidFill>
                  <a:schemeClr val="accent1">
                    <a:lumMod val="75000"/>
                  </a:schemeClr>
                </a:solidFill>
              </a:rPr>
              <a:t>st</a:t>
            </a:r>
            <a:r>
              <a:rPr lang="en-US" sz="4000" dirty="0">
                <a:solidFill>
                  <a:schemeClr val="accent1">
                    <a:lumMod val="75000"/>
                  </a:schemeClr>
                </a:solidFill>
              </a:rPr>
              <a:t> Navigator.</a:t>
            </a:r>
          </a:p>
        </p:txBody>
      </p:sp>
    </p:spTree>
    <p:extLst>
      <p:ext uri="{BB962C8B-B14F-4D97-AF65-F5344CB8AC3E}">
        <p14:creationId xmlns:p14="http://schemas.microsoft.com/office/powerpoint/2010/main" val="313840400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C7F55EAC-550A-4BDD-9099-3F20B8FA0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1">
            <a:extLst>
              <a:ext uri="{FF2B5EF4-FFF2-40B4-BE49-F238E27FC236}">
                <a16:creationId xmlns:a16="http://schemas.microsoft.com/office/drawing/2014/main" id="{DC4F5A5F-493F-49AE-89B6-D5AF5EBC8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724001 w 12192000"/>
              <a:gd name="connsiteY0" fmla="*/ 434021 h 6858000"/>
              <a:gd name="connsiteX1" fmla="*/ 6471155 w 12192000"/>
              <a:gd name="connsiteY1" fmla="*/ 434599 h 6858000"/>
              <a:gd name="connsiteX2" fmla="*/ 5384913 w 12192000"/>
              <a:gd name="connsiteY2" fmla="*/ 497971 h 6858000"/>
              <a:gd name="connsiteX3" fmla="*/ 4818280 w 12192000"/>
              <a:gd name="connsiteY3" fmla="*/ 541802 h 6858000"/>
              <a:gd name="connsiteX4" fmla="*/ 3965428 w 12192000"/>
              <a:gd name="connsiteY4" fmla="*/ 675942 h 6858000"/>
              <a:gd name="connsiteX5" fmla="*/ 3699528 w 12192000"/>
              <a:gd name="connsiteY5" fmla="*/ 770472 h 6858000"/>
              <a:gd name="connsiteX6" fmla="*/ 3438854 w 12192000"/>
              <a:gd name="connsiteY6" fmla="*/ 834899 h 6858000"/>
              <a:gd name="connsiteX7" fmla="*/ 3367443 w 12192000"/>
              <a:gd name="connsiteY7" fmla="*/ 893518 h 6858000"/>
              <a:gd name="connsiteX8" fmla="*/ 3467301 w 12192000"/>
              <a:gd name="connsiteY8" fmla="*/ 953722 h 6858000"/>
              <a:gd name="connsiteX9" fmla="*/ 3889955 w 12192000"/>
              <a:gd name="connsiteY9" fmla="*/ 977486 h 6858000"/>
              <a:gd name="connsiteX10" fmla="*/ 3502135 w 12192000"/>
              <a:gd name="connsiteY10" fmla="*/ 1054062 h 6858000"/>
              <a:gd name="connsiteX11" fmla="*/ 4072832 w 12192000"/>
              <a:gd name="connsiteY11" fmla="*/ 1017622 h 6858000"/>
              <a:gd name="connsiteX12" fmla="*/ 4244099 w 12192000"/>
              <a:gd name="connsiteY12" fmla="*/ 1030825 h 6858000"/>
              <a:gd name="connsiteX13" fmla="*/ 4095475 w 12192000"/>
              <a:gd name="connsiteY13" fmla="*/ 1092084 h 6858000"/>
              <a:gd name="connsiteX14" fmla="*/ 3327386 w 12192000"/>
              <a:gd name="connsiteY14" fmla="*/ 1215660 h 6858000"/>
              <a:gd name="connsiteX15" fmla="*/ 3254813 w 12192000"/>
              <a:gd name="connsiteY15" fmla="*/ 1226749 h 6858000"/>
              <a:gd name="connsiteX16" fmla="*/ 2776427 w 12192000"/>
              <a:gd name="connsiteY16" fmla="*/ 1401552 h 6858000"/>
              <a:gd name="connsiteX17" fmla="*/ 3063226 w 12192000"/>
              <a:gd name="connsiteY17" fmla="*/ 1384124 h 6858000"/>
              <a:gd name="connsiteX18" fmla="*/ 2754945 w 12192000"/>
              <a:gd name="connsiteY18" fmla="*/ 1495025 h 6858000"/>
              <a:gd name="connsiteX19" fmla="*/ 2381061 w 12192000"/>
              <a:gd name="connsiteY19" fmla="*/ 1619658 h 6858000"/>
              <a:gd name="connsiteX20" fmla="*/ 2008336 w 12192000"/>
              <a:gd name="connsiteY20" fmla="*/ 1814527 h 6858000"/>
              <a:gd name="connsiteX21" fmla="*/ 1740695 w 12192000"/>
              <a:gd name="connsiteY21" fmla="*/ 1914337 h 6858000"/>
              <a:gd name="connsiteX22" fmla="*/ 1787720 w 12192000"/>
              <a:gd name="connsiteY22" fmla="*/ 1991970 h 6858000"/>
              <a:gd name="connsiteX23" fmla="*/ 1754048 w 12192000"/>
              <a:gd name="connsiteY23" fmla="*/ 2078049 h 6858000"/>
              <a:gd name="connsiteX24" fmla="*/ 2228951 w 12192000"/>
              <a:gd name="connsiteY24" fmla="*/ 1996721 h 6858000"/>
              <a:gd name="connsiteX25" fmla="*/ 2054781 w 12192000"/>
              <a:gd name="connsiteY25" fmla="*/ 2053228 h 6858000"/>
              <a:gd name="connsiteX26" fmla="*/ 1985693 w 12192000"/>
              <a:gd name="connsiteY26" fmla="*/ 2109207 h 6858000"/>
              <a:gd name="connsiteX27" fmla="*/ 2061168 w 12192000"/>
              <a:gd name="connsiteY27" fmla="*/ 2130859 h 6858000"/>
              <a:gd name="connsiteX28" fmla="*/ 2388026 w 12192000"/>
              <a:gd name="connsiteY28" fmla="*/ 2184726 h 6858000"/>
              <a:gd name="connsiteX29" fmla="*/ 1560719 w 12192000"/>
              <a:gd name="connsiteY29" fmla="*/ 2384876 h 6858000"/>
              <a:gd name="connsiteX30" fmla="*/ 1679734 w 12192000"/>
              <a:gd name="connsiteY30" fmla="*/ 2400191 h 6858000"/>
              <a:gd name="connsiteX31" fmla="*/ 2882089 w 12192000"/>
              <a:gd name="connsiteY31" fmla="*/ 2383292 h 6858000"/>
              <a:gd name="connsiteX32" fmla="*/ 3116638 w 12192000"/>
              <a:gd name="connsiteY32" fmla="*/ 2359528 h 6858000"/>
              <a:gd name="connsiteX33" fmla="*/ 2897765 w 12192000"/>
              <a:gd name="connsiteY33" fmla="*/ 2758243 h 6858000"/>
              <a:gd name="connsiteX34" fmla="*/ 2981367 w 12192000"/>
              <a:gd name="connsiteY34" fmla="*/ 2829008 h 6858000"/>
              <a:gd name="connsiteX35" fmla="*/ 2682955 w 12192000"/>
              <a:gd name="connsiteY35" fmla="*/ 2846436 h 6858000"/>
              <a:gd name="connsiteX36" fmla="*/ 2099485 w 12192000"/>
              <a:gd name="connsiteY36" fmla="*/ 3066653 h 6858000"/>
              <a:gd name="connsiteX37" fmla="*/ 1807460 w 12192000"/>
              <a:gd name="connsiteY37" fmla="*/ 3454808 h 6858000"/>
              <a:gd name="connsiteX38" fmla="*/ 1921251 w 12192000"/>
              <a:gd name="connsiteY38" fmla="*/ 3540889 h 6858000"/>
              <a:gd name="connsiteX39" fmla="*/ 1453313 w 12192000"/>
              <a:gd name="connsiteY39" fmla="*/ 3637002 h 6858000"/>
              <a:gd name="connsiteX40" fmla="*/ 1686122 w 12192000"/>
              <a:gd name="connsiteY40" fmla="*/ 3667634 h 6858000"/>
              <a:gd name="connsiteX41" fmla="*/ 1513692 w 12192000"/>
              <a:gd name="connsiteY41" fmla="*/ 3725196 h 6858000"/>
              <a:gd name="connsiteX42" fmla="*/ 1369711 w 12192000"/>
              <a:gd name="connsiteY42" fmla="*/ 3826063 h 6858000"/>
              <a:gd name="connsiteX43" fmla="*/ 2051298 w 12192000"/>
              <a:gd name="connsiteY43" fmla="*/ 3754242 h 6858000"/>
              <a:gd name="connsiteX44" fmla="*/ 2245207 w 12192000"/>
              <a:gd name="connsiteY44" fmla="*/ 3797018 h 6858000"/>
              <a:gd name="connsiteX45" fmla="*/ 2353192 w 12192000"/>
              <a:gd name="connsiteY45" fmla="*/ 3796489 h 6858000"/>
              <a:gd name="connsiteX46" fmla="*/ 2490207 w 12192000"/>
              <a:gd name="connsiteY46" fmla="*/ 3801242 h 6858000"/>
              <a:gd name="connsiteX47" fmla="*/ 2375835 w 12192000"/>
              <a:gd name="connsiteY47" fmla="*/ 3839794 h 6858000"/>
              <a:gd name="connsiteX48" fmla="*/ 2522138 w 12192000"/>
              <a:gd name="connsiteY48" fmla="*/ 4009841 h 6858000"/>
              <a:gd name="connsiteX49" fmla="*/ 1998466 w 12192000"/>
              <a:gd name="connsiteY49" fmla="*/ 4130778 h 6858000"/>
              <a:gd name="connsiteX50" fmla="*/ 2114580 w 12192000"/>
              <a:gd name="connsiteY50" fmla="*/ 4154543 h 6858000"/>
              <a:gd name="connsiteX51" fmla="*/ 2177862 w 12192000"/>
              <a:gd name="connsiteY51" fmla="*/ 4189925 h 6858000"/>
              <a:gd name="connsiteX52" fmla="*/ 1868419 w 12192000"/>
              <a:gd name="connsiteY52" fmla="*/ 4382153 h 6858000"/>
              <a:gd name="connsiteX53" fmla="*/ 2279460 w 12192000"/>
              <a:gd name="connsiteY53" fmla="*/ 4356805 h 6858000"/>
              <a:gd name="connsiteX54" fmla="*/ 2029817 w 12192000"/>
              <a:gd name="connsiteY54" fmla="*/ 4468235 h 6858000"/>
              <a:gd name="connsiteX55" fmla="*/ 1560137 w 12192000"/>
              <a:gd name="connsiteY55" fmla="*/ 4730172 h 6858000"/>
              <a:gd name="connsiteX56" fmla="*/ 1956664 w 12192000"/>
              <a:gd name="connsiteY56" fmla="*/ 4820477 h 6858000"/>
              <a:gd name="connsiteX57" fmla="*/ 3268168 w 12192000"/>
              <a:gd name="connsiteY57" fmla="*/ 4852692 h 6858000"/>
              <a:gd name="connsiteX58" fmla="*/ 2807197 w 12192000"/>
              <a:gd name="connsiteY58" fmla="*/ 4939300 h 6858000"/>
              <a:gd name="connsiteX59" fmla="*/ 2721272 w 12192000"/>
              <a:gd name="connsiteY59" fmla="*/ 4970458 h 6858000"/>
              <a:gd name="connsiteX60" fmla="*/ 2802552 w 12192000"/>
              <a:gd name="connsiteY60" fmla="*/ 5014291 h 6858000"/>
              <a:gd name="connsiteX61" fmla="*/ 2537812 w 12192000"/>
              <a:gd name="connsiteY61" fmla="*/ 5053898 h 6858000"/>
              <a:gd name="connsiteX62" fmla="*/ 2569744 w 12192000"/>
              <a:gd name="connsiteY62" fmla="*/ 5153182 h 6858000"/>
              <a:gd name="connsiteX63" fmla="*/ 1987436 w 12192000"/>
              <a:gd name="connsiteY63" fmla="*/ 5334320 h 6858000"/>
              <a:gd name="connsiteX64" fmla="*/ 1972921 w 12192000"/>
              <a:gd name="connsiteY64" fmla="*/ 5382376 h 6858000"/>
              <a:gd name="connsiteX65" fmla="*/ 2341001 w 12192000"/>
              <a:gd name="connsiteY65" fmla="*/ 5360725 h 6858000"/>
              <a:gd name="connsiteX66" fmla="*/ 2710822 w 12192000"/>
              <a:gd name="connsiteY66" fmla="*/ 5418816 h 6858000"/>
              <a:gd name="connsiteX67" fmla="*/ 2833903 w 12192000"/>
              <a:gd name="connsiteY67" fmla="*/ 5413007 h 6858000"/>
              <a:gd name="connsiteX68" fmla="*/ 3011556 w 12192000"/>
              <a:gd name="connsiteY68" fmla="*/ 5399276 h 6858000"/>
              <a:gd name="connsiteX69" fmla="*/ 3254233 w 12192000"/>
              <a:gd name="connsiteY69" fmla="*/ 5439412 h 6858000"/>
              <a:gd name="connsiteX70" fmla="*/ 2792101 w 12192000"/>
              <a:gd name="connsiteY70" fmla="*/ 5471625 h 6858000"/>
              <a:gd name="connsiteX71" fmla="*/ 2977303 w 12192000"/>
              <a:gd name="connsiteY71" fmla="*/ 5539751 h 6858000"/>
              <a:gd name="connsiteX72" fmla="*/ 3656566 w 12192000"/>
              <a:gd name="connsiteY72" fmla="*/ 5678642 h 6858000"/>
              <a:gd name="connsiteX73" fmla="*/ 4858340 w 12192000"/>
              <a:gd name="connsiteY73" fmla="*/ 5969625 h 6858000"/>
              <a:gd name="connsiteX74" fmla="*/ 5296668 w 12192000"/>
              <a:gd name="connsiteY74" fmla="*/ 6043559 h 6858000"/>
              <a:gd name="connsiteX75" fmla="*/ 5456323 w 12192000"/>
              <a:gd name="connsiteY75" fmla="*/ 6042502 h 6858000"/>
              <a:gd name="connsiteX76" fmla="*/ 5267058 w 12192000"/>
              <a:gd name="connsiteY76" fmla="*/ 6100066 h 6858000"/>
              <a:gd name="connsiteX77" fmla="*/ 7095266 w 12192000"/>
              <a:gd name="connsiteY77" fmla="*/ 6287541 h 6858000"/>
              <a:gd name="connsiteX78" fmla="*/ 9707235 w 12192000"/>
              <a:gd name="connsiteY78" fmla="*/ 5994446 h 6858000"/>
              <a:gd name="connsiteX79" fmla="*/ 10083442 w 12192000"/>
              <a:gd name="connsiteY79" fmla="*/ 5678642 h 6858000"/>
              <a:gd name="connsiteX80" fmla="*/ 10338892 w 12192000"/>
              <a:gd name="connsiteY80" fmla="*/ 4650957 h 6858000"/>
              <a:gd name="connsiteX81" fmla="*/ 10628013 w 12192000"/>
              <a:gd name="connsiteY81" fmla="*/ 4411198 h 6858000"/>
              <a:gd name="connsiteX82" fmla="*/ 10802766 w 12192000"/>
              <a:gd name="connsiteY82" fmla="*/ 4258050 h 6858000"/>
              <a:gd name="connsiteX83" fmla="*/ 10614662 w 12192000"/>
              <a:gd name="connsiteY83" fmla="*/ 4150318 h 6858000"/>
              <a:gd name="connsiteX84" fmla="*/ 10681427 w 12192000"/>
              <a:gd name="connsiteY84" fmla="*/ 4054203 h 6858000"/>
              <a:gd name="connsiteX85" fmla="*/ 10520029 w 12192000"/>
              <a:gd name="connsiteY85" fmla="*/ 3804411 h 6858000"/>
              <a:gd name="connsiteX86" fmla="*/ 10568798 w 12192000"/>
              <a:gd name="connsiteY86" fmla="*/ 3466426 h 6858000"/>
              <a:gd name="connsiteX87" fmla="*/ 10499709 w 12192000"/>
              <a:gd name="connsiteY87" fmla="*/ 3166465 h 6858000"/>
              <a:gd name="connsiteX88" fmla="*/ 10489840 w 12192000"/>
              <a:gd name="connsiteY88" fmla="*/ 2546475 h 6858000"/>
              <a:gd name="connsiteX89" fmla="*/ 10584471 w 12192000"/>
              <a:gd name="connsiteY89" fmla="*/ 2512148 h 6858000"/>
              <a:gd name="connsiteX90" fmla="*/ 10695942 w 12192000"/>
              <a:gd name="connsiteY90" fmla="*/ 2358471 h 6858000"/>
              <a:gd name="connsiteX91" fmla="*/ 10732516 w 12192000"/>
              <a:gd name="connsiteY91" fmla="*/ 2287706 h 6858000"/>
              <a:gd name="connsiteX92" fmla="*/ 10731357 w 12192000"/>
              <a:gd name="connsiteY92" fmla="*/ 2137725 h 6858000"/>
              <a:gd name="connsiteX93" fmla="*/ 10678525 w 12192000"/>
              <a:gd name="connsiteY93" fmla="*/ 2070656 h 6858000"/>
              <a:gd name="connsiteX94" fmla="*/ 10735999 w 12192000"/>
              <a:gd name="connsiteY94" fmla="*/ 1956587 h 6858000"/>
              <a:gd name="connsiteX95" fmla="*/ 10824246 w 12192000"/>
              <a:gd name="connsiteY95" fmla="*/ 1862584 h 6858000"/>
              <a:gd name="connsiteX96" fmla="*/ 10773156 w 12192000"/>
              <a:gd name="connsiteY96" fmla="*/ 1768054 h 6858000"/>
              <a:gd name="connsiteX97" fmla="*/ 10716261 w 12192000"/>
              <a:gd name="connsiteY97" fmla="*/ 1678278 h 6858000"/>
              <a:gd name="connsiteX98" fmla="*/ 10554864 w 12192000"/>
              <a:gd name="connsiteY98" fmla="*/ 1477599 h 6858000"/>
              <a:gd name="connsiteX99" fmla="*/ 10267483 w 12192000"/>
              <a:gd name="connsiteY99" fmla="*/ 1324977 h 6858000"/>
              <a:gd name="connsiteX100" fmla="*/ 9913337 w 12192000"/>
              <a:gd name="connsiteY100" fmla="*/ 1202458 h 6858000"/>
              <a:gd name="connsiteX101" fmla="*/ 10024805 w 12192000"/>
              <a:gd name="connsiteY101" fmla="*/ 1124827 h 6858000"/>
              <a:gd name="connsiteX102" fmla="*/ 9411726 w 12192000"/>
              <a:gd name="connsiteY102" fmla="*/ 980655 h 6858000"/>
              <a:gd name="connsiteX103" fmla="*/ 9930753 w 12192000"/>
              <a:gd name="connsiteY103" fmla="*/ 901968 h 6858000"/>
              <a:gd name="connsiteX104" fmla="*/ 9894178 w 12192000"/>
              <a:gd name="connsiteY104" fmla="*/ 871339 h 6858000"/>
              <a:gd name="connsiteX105" fmla="*/ 9858182 w 12192000"/>
              <a:gd name="connsiteY105" fmla="*/ 839125 h 6858000"/>
              <a:gd name="connsiteX106" fmla="*/ 10131050 w 12192000"/>
              <a:gd name="connsiteY106" fmla="*/ 792652 h 6858000"/>
              <a:gd name="connsiteX107" fmla="*/ 10006808 w 12192000"/>
              <a:gd name="connsiteY107" fmla="*/ 731920 h 6858000"/>
              <a:gd name="connsiteX108" fmla="*/ 10233809 w 12192000"/>
              <a:gd name="connsiteY108" fmla="*/ 710268 h 6858000"/>
              <a:gd name="connsiteX109" fmla="*/ 10267483 w 12192000"/>
              <a:gd name="connsiteY109" fmla="*/ 628940 h 6858000"/>
              <a:gd name="connsiteX110" fmla="*/ 10136275 w 12192000"/>
              <a:gd name="connsiteY110" fmla="*/ 589333 h 6858000"/>
              <a:gd name="connsiteX111" fmla="*/ 9131312 w 12192000"/>
              <a:gd name="connsiteY111" fmla="*/ 480544 h 6858000"/>
              <a:gd name="connsiteX112" fmla="*/ 7479600 w 12192000"/>
              <a:gd name="connsiteY112" fmla="*/ 454667 h 6858000"/>
              <a:gd name="connsiteX113" fmla="*/ 6724001 w 12192000"/>
              <a:gd name="connsiteY113" fmla="*/ 434021 h 6858000"/>
              <a:gd name="connsiteX114" fmla="*/ 0 w 12192000"/>
              <a:gd name="connsiteY114" fmla="*/ 0 h 6858000"/>
              <a:gd name="connsiteX115" fmla="*/ 12192000 w 12192000"/>
              <a:gd name="connsiteY115" fmla="*/ 0 h 6858000"/>
              <a:gd name="connsiteX116" fmla="*/ 12192000 w 12192000"/>
              <a:gd name="connsiteY116" fmla="*/ 6858000 h 6858000"/>
              <a:gd name="connsiteX117" fmla="*/ 0 w 12192000"/>
              <a:gd name="connsiteY1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192000" h="6858000">
                <a:moveTo>
                  <a:pt x="6724001" y="434021"/>
                </a:moveTo>
                <a:cubicBezTo>
                  <a:pt x="6639882" y="433113"/>
                  <a:pt x="6555627" y="433147"/>
                  <a:pt x="6471155" y="434599"/>
                </a:cubicBezTo>
                <a:cubicBezTo>
                  <a:pt x="6109461" y="440937"/>
                  <a:pt x="5748349" y="439351"/>
                  <a:pt x="5384913" y="497971"/>
                </a:cubicBezTo>
                <a:cubicBezTo>
                  <a:pt x="5199132" y="528072"/>
                  <a:pt x="5005803" y="518038"/>
                  <a:pt x="4818280" y="541802"/>
                </a:cubicBezTo>
                <a:cubicBezTo>
                  <a:pt x="4532641" y="578242"/>
                  <a:pt x="4247003" y="621019"/>
                  <a:pt x="3965428" y="675942"/>
                </a:cubicBezTo>
                <a:cubicBezTo>
                  <a:pt x="3877181" y="693369"/>
                  <a:pt x="3768034" y="703930"/>
                  <a:pt x="3699528" y="770472"/>
                </a:cubicBezTo>
                <a:cubicBezTo>
                  <a:pt x="3590961" y="728224"/>
                  <a:pt x="3523617" y="807966"/>
                  <a:pt x="3438854" y="834899"/>
                </a:cubicBezTo>
                <a:cubicBezTo>
                  <a:pt x="3405761" y="845462"/>
                  <a:pt x="3362218" y="860248"/>
                  <a:pt x="3367443" y="893518"/>
                </a:cubicBezTo>
                <a:cubicBezTo>
                  <a:pt x="3372089" y="935238"/>
                  <a:pt x="3420855" y="962172"/>
                  <a:pt x="3467301" y="953722"/>
                </a:cubicBezTo>
                <a:cubicBezTo>
                  <a:pt x="3611863" y="927317"/>
                  <a:pt x="3741328" y="986464"/>
                  <a:pt x="3889955" y="977486"/>
                </a:cubicBezTo>
                <a:cubicBezTo>
                  <a:pt x="3760488" y="1002836"/>
                  <a:pt x="3631601" y="1028713"/>
                  <a:pt x="3502135" y="1054062"/>
                </a:cubicBezTo>
                <a:cubicBezTo>
                  <a:pt x="3694303" y="1074129"/>
                  <a:pt x="3883568" y="1038218"/>
                  <a:pt x="4072832" y="1017622"/>
                </a:cubicBezTo>
                <a:cubicBezTo>
                  <a:pt x="4133792" y="1011285"/>
                  <a:pt x="4228424" y="962699"/>
                  <a:pt x="4244099" y="1030825"/>
                </a:cubicBezTo>
                <a:cubicBezTo>
                  <a:pt x="4254550" y="1076242"/>
                  <a:pt x="4152951" y="1079410"/>
                  <a:pt x="4095475" y="1092084"/>
                </a:cubicBezTo>
                <a:cubicBezTo>
                  <a:pt x="3841766" y="1146479"/>
                  <a:pt x="3583994" y="1178165"/>
                  <a:pt x="3327386" y="1215660"/>
                </a:cubicBezTo>
                <a:cubicBezTo>
                  <a:pt x="3303001" y="1219357"/>
                  <a:pt x="3271070" y="1216188"/>
                  <a:pt x="3254813" y="1226749"/>
                </a:cubicBezTo>
                <a:cubicBezTo>
                  <a:pt x="3123605" y="1311774"/>
                  <a:pt x="2957563" y="1339765"/>
                  <a:pt x="2776427" y="1401552"/>
                </a:cubicBezTo>
                <a:cubicBezTo>
                  <a:pt x="2890798" y="1430598"/>
                  <a:pt x="2968012" y="1370921"/>
                  <a:pt x="3063226" y="1384124"/>
                </a:cubicBezTo>
                <a:cubicBezTo>
                  <a:pt x="2966272" y="1448024"/>
                  <a:pt x="2853641" y="1460171"/>
                  <a:pt x="2754945" y="1495025"/>
                </a:cubicBezTo>
                <a:cubicBezTo>
                  <a:pt x="2684117" y="1519846"/>
                  <a:pt x="2421119" y="1597477"/>
                  <a:pt x="2381061" y="1619658"/>
                </a:cubicBezTo>
                <a:cubicBezTo>
                  <a:pt x="2260302" y="1688311"/>
                  <a:pt x="2107033" y="1720525"/>
                  <a:pt x="2008336" y="1814527"/>
                </a:cubicBezTo>
                <a:cubicBezTo>
                  <a:pt x="1938668" y="1880540"/>
                  <a:pt x="1822554" y="1868393"/>
                  <a:pt x="1740695" y="1914337"/>
                </a:cubicBezTo>
                <a:cubicBezTo>
                  <a:pt x="1711667" y="1957642"/>
                  <a:pt x="1767982" y="1968733"/>
                  <a:pt x="1787720" y="1991970"/>
                </a:cubicBezTo>
                <a:cubicBezTo>
                  <a:pt x="1813846" y="2023126"/>
                  <a:pt x="1767401" y="2040555"/>
                  <a:pt x="1754048" y="2078049"/>
                </a:cubicBezTo>
                <a:cubicBezTo>
                  <a:pt x="1907898" y="2035802"/>
                  <a:pt x="2054781" y="2010981"/>
                  <a:pt x="2228951" y="1996721"/>
                </a:cubicBezTo>
                <a:cubicBezTo>
                  <a:pt x="2171475" y="2057452"/>
                  <a:pt x="2101807" y="2031048"/>
                  <a:pt x="2054781" y="2053228"/>
                </a:cubicBezTo>
                <a:cubicBezTo>
                  <a:pt x="2024011" y="2067487"/>
                  <a:pt x="1976984" y="2073824"/>
                  <a:pt x="1985693" y="2109207"/>
                </a:cubicBezTo>
                <a:cubicBezTo>
                  <a:pt x="1992660" y="2137196"/>
                  <a:pt x="2032140" y="2133500"/>
                  <a:pt x="2061168" y="2130859"/>
                </a:cubicBezTo>
                <a:cubicBezTo>
                  <a:pt x="2172636" y="2120825"/>
                  <a:pt x="2281202" y="2117656"/>
                  <a:pt x="2388026" y="2184726"/>
                </a:cubicBezTo>
                <a:cubicBezTo>
                  <a:pt x="2116321" y="2282425"/>
                  <a:pt x="1803977" y="2241233"/>
                  <a:pt x="1560719" y="2384876"/>
                </a:cubicBezTo>
                <a:cubicBezTo>
                  <a:pt x="1594973" y="2429237"/>
                  <a:pt x="1643739" y="2405472"/>
                  <a:pt x="1679734" y="2400191"/>
                </a:cubicBezTo>
                <a:cubicBezTo>
                  <a:pt x="1916026" y="2364279"/>
                  <a:pt x="2760170" y="2428180"/>
                  <a:pt x="2882089" y="2383292"/>
                </a:cubicBezTo>
                <a:cubicBezTo>
                  <a:pt x="2956983" y="2355830"/>
                  <a:pt x="3035941" y="2342628"/>
                  <a:pt x="3116638" y="2359528"/>
                </a:cubicBezTo>
                <a:cubicBezTo>
                  <a:pt x="3194434" y="2375898"/>
                  <a:pt x="3174696" y="2605622"/>
                  <a:pt x="2897765" y="2758243"/>
                </a:cubicBezTo>
                <a:cubicBezTo>
                  <a:pt x="2858286" y="2779895"/>
                  <a:pt x="3034779" y="2811053"/>
                  <a:pt x="2981367" y="2829008"/>
                </a:cubicBezTo>
                <a:cubicBezTo>
                  <a:pt x="2939566" y="2843267"/>
                  <a:pt x="2734626" y="2835346"/>
                  <a:pt x="2682955" y="2846436"/>
                </a:cubicBezTo>
                <a:cubicBezTo>
                  <a:pt x="2662635" y="2851188"/>
                  <a:pt x="2040267" y="3029159"/>
                  <a:pt x="2099485" y="3066653"/>
                </a:cubicBezTo>
                <a:cubicBezTo>
                  <a:pt x="2276558" y="3179139"/>
                  <a:pt x="2869897" y="3385098"/>
                  <a:pt x="1807460" y="3454808"/>
                </a:cubicBezTo>
                <a:cubicBezTo>
                  <a:pt x="1841132" y="3495472"/>
                  <a:pt x="1934024" y="3469596"/>
                  <a:pt x="1921251" y="3540889"/>
                </a:cubicBezTo>
                <a:cubicBezTo>
                  <a:pt x="1780173" y="3579440"/>
                  <a:pt x="1617035" y="3577328"/>
                  <a:pt x="1453313" y="3637002"/>
                </a:cubicBezTo>
                <a:cubicBezTo>
                  <a:pt x="1527047" y="3680307"/>
                  <a:pt x="1611808" y="3653902"/>
                  <a:pt x="1686122" y="3667634"/>
                </a:cubicBezTo>
                <a:cubicBezTo>
                  <a:pt x="1644320" y="3722027"/>
                  <a:pt x="1572330" y="3713578"/>
                  <a:pt x="1513692" y="3725196"/>
                </a:cubicBezTo>
                <a:cubicBezTo>
                  <a:pt x="1459700" y="3736286"/>
                  <a:pt x="1345329" y="3830816"/>
                  <a:pt x="1369711" y="3826063"/>
                </a:cubicBezTo>
                <a:cubicBezTo>
                  <a:pt x="1595553" y="3783815"/>
                  <a:pt x="1824877" y="3795434"/>
                  <a:pt x="2051298" y="3754242"/>
                </a:cubicBezTo>
                <a:cubicBezTo>
                  <a:pt x="2126192" y="3740511"/>
                  <a:pt x="2210955" y="3714106"/>
                  <a:pt x="2245207" y="3797018"/>
                </a:cubicBezTo>
                <a:cubicBezTo>
                  <a:pt x="2255659" y="3821310"/>
                  <a:pt x="2248109" y="3829232"/>
                  <a:pt x="2353192" y="3796489"/>
                </a:cubicBezTo>
                <a:cubicBezTo>
                  <a:pt x="2394414" y="3783815"/>
                  <a:pt x="2448988" y="3770085"/>
                  <a:pt x="2490207" y="3801242"/>
                </a:cubicBezTo>
                <a:cubicBezTo>
                  <a:pt x="2464082" y="3840321"/>
                  <a:pt x="2413572" y="3828703"/>
                  <a:pt x="2375835" y="3839794"/>
                </a:cubicBezTo>
                <a:cubicBezTo>
                  <a:pt x="2275978" y="3868311"/>
                  <a:pt x="2619094" y="3977100"/>
                  <a:pt x="2522138" y="4009841"/>
                </a:cubicBezTo>
                <a:cubicBezTo>
                  <a:pt x="2323584" y="4076912"/>
                  <a:pt x="2199343" y="4057372"/>
                  <a:pt x="1998466" y="4130778"/>
                </a:cubicBezTo>
                <a:cubicBezTo>
                  <a:pt x="2066973" y="4129192"/>
                  <a:pt x="2046072" y="4154543"/>
                  <a:pt x="2114580" y="4154543"/>
                </a:cubicBezTo>
                <a:cubicBezTo>
                  <a:pt x="2145350" y="4154543"/>
                  <a:pt x="2177862" y="4160878"/>
                  <a:pt x="2177862" y="4189925"/>
                </a:cubicBezTo>
                <a:cubicBezTo>
                  <a:pt x="2177862" y="4217385"/>
                  <a:pt x="1817330" y="4367895"/>
                  <a:pt x="1868419" y="4382153"/>
                </a:cubicBezTo>
                <a:cubicBezTo>
                  <a:pt x="2007755" y="4420704"/>
                  <a:pt x="2365385" y="4302410"/>
                  <a:pt x="2279460" y="4356805"/>
                </a:cubicBezTo>
                <a:cubicBezTo>
                  <a:pt x="2148834" y="4439716"/>
                  <a:pt x="2129094" y="4456088"/>
                  <a:pt x="2029817" y="4468235"/>
                </a:cubicBezTo>
                <a:cubicBezTo>
                  <a:pt x="1944474" y="4478796"/>
                  <a:pt x="1644320" y="4710633"/>
                  <a:pt x="1560137" y="4730172"/>
                </a:cubicBezTo>
                <a:cubicBezTo>
                  <a:pt x="1485825" y="4747072"/>
                  <a:pt x="1774947" y="4800410"/>
                  <a:pt x="1956664" y="4820477"/>
                </a:cubicBezTo>
                <a:cubicBezTo>
                  <a:pt x="2130256" y="4840017"/>
                  <a:pt x="3101544" y="4789319"/>
                  <a:pt x="3268168" y="4852692"/>
                </a:cubicBezTo>
                <a:cubicBezTo>
                  <a:pt x="3111993" y="4878041"/>
                  <a:pt x="2970336" y="4953030"/>
                  <a:pt x="2807197" y="4939300"/>
                </a:cubicBezTo>
                <a:cubicBezTo>
                  <a:pt x="2773524" y="4936660"/>
                  <a:pt x="2724756" y="4930323"/>
                  <a:pt x="2721272" y="4970458"/>
                </a:cubicBezTo>
                <a:cubicBezTo>
                  <a:pt x="2718369" y="5005313"/>
                  <a:pt x="2788038" y="4981548"/>
                  <a:pt x="2802552" y="5014291"/>
                </a:cubicBezTo>
                <a:cubicBezTo>
                  <a:pt x="2719531" y="5060235"/>
                  <a:pt x="2621415" y="5018515"/>
                  <a:pt x="2537812" y="5053898"/>
                </a:cubicBezTo>
                <a:cubicBezTo>
                  <a:pt x="2491948" y="5099314"/>
                  <a:pt x="2589483" y="5107236"/>
                  <a:pt x="2569744" y="5153182"/>
                </a:cubicBezTo>
                <a:cubicBezTo>
                  <a:pt x="2301522" y="5193845"/>
                  <a:pt x="2252174" y="5268836"/>
                  <a:pt x="1987436" y="5334320"/>
                </a:cubicBezTo>
                <a:cubicBezTo>
                  <a:pt x="1971179" y="5338545"/>
                  <a:pt x="1958407" y="5352274"/>
                  <a:pt x="1972921" y="5382376"/>
                </a:cubicBezTo>
                <a:cubicBezTo>
                  <a:pt x="2087874" y="5396107"/>
                  <a:pt x="2215599" y="5373399"/>
                  <a:pt x="2341001" y="5360725"/>
                </a:cubicBezTo>
                <a:cubicBezTo>
                  <a:pt x="2537812" y="5340129"/>
                  <a:pt x="2533748" y="5339072"/>
                  <a:pt x="2710822" y="5418816"/>
                </a:cubicBezTo>
                <a:cubicBezTo>
                  <a:pt x="2743914" y="5433602"/>
                  <a:pt x="2801390" y="5438355"/>
                  <a:pt x="2833903" y="5413007"/>
                </a:cubicBezTo>
                <a:cubicBezTo>
                  <a:pt x="2896604" y="5364422"/>
                  <a:pt x="2950016" y="5368646"/>
                  <a:pt x="3011556" y="5399276"/>
                </a:cubicBezTo>
                <a:cubicBezTo>
                  <a:pt x="3077160" y="5432547"/>
                  <a:pt x="3171793" y="5391882"/>
                  <a:pt x="3254233" y="5439412"/>
                </a:cubicBezTo>
                <a:cubicBezTo>
                  <a:pt x="3099802" y="5473739"/>
                  <a:pt x="2957563" y="5473739"/>
                  <a:pt x="2792101" y="5471625"/>
                </a:cubicBezTo>
                <a:cubicBezTo>
                  <a:pt x="2846095" y="5537639"/>
                  <a:pt x="2914601" y="5536582"/>
                  <a:pt x="2977303" y="5539751"/>
                </a:cubicBezTo>
                <a:cubicBezTo>
                  <a:pt x="3214174" y="5551898"/>
                  <a:pt x="3601411" y="5660686"/>
                  <a:pt x="3656566" y="5678642"/>
                </a:cubicBezTo>
                <a:cubicBezTo>
                  <a:pt x="4280675" y="5879847"/>
                  <a:pt x="4178497" y="5898332"/>
                  <a:pt x="4858340" y="5969625"/>
                </a:cubicBezTo>
                <a:cubicBezTo>
                  <a:pt x="5261253" y="6011873"/>
                  <a:pt x="4887368" y="6032469"/>
                  <a:pt x="5296668" y="6043559"/>
                </a:cubicBezTo>
                <a:cubicBezTo>
                  <a:pt x="5349500" y="6045143"/>
                  <a:pt x="5402911" y="6044087"/>
                  <a:pt x="5456323" y="6042502"/>
                </a:cubicBezTo>
                <a:cubicBezTo>
                  <a:pt x="5368077" y="6073134"/>
                  <a:pt x="5267058" y="6100066"/>
                  <a:pt x="5267058" y="6100066"/>
                </a:cubicBezTo>
                <a:cubicBezTo>
                  <a:pt x="5267058" y="6100066"/>
                  <a:pt x="5318728" y="6208854"/>
                  <a:pt x="7095266" y="6287541"/>
                </a:cubicBezTo>
                <a:cubicBezTo>
                  <a:pt x="7422124" y="6302329"/>
                  <a:pt x="9563254" y="6024548"/>
                  <a:pt x="9707235" y="5994446"/>
                </a:cubicBezTo>
                <a:cubicBezTo>
                  <a:pt x="9844249" y="5966984"/>
                  <a:pt x="10002164" y="5671247"/>
                  <a:pt x="10083442" y="5678642"/>
                </a:cubicBezTo>
                <a:cubicBezTo>
                  <a:pt x="10103183" y="5653293"/>
                  <a:pt x="10283158" y="5139979"/>
                  <a:pt x="10338892" y="4650957"/>
                </a:cubicBezTo>
                <a:cubicBezTo>
                  <a:pt x="10448618" y="4580718"/>
                  <a:pt x="10551960" y="4503088"/>
                  <a:pt x="10628013" y="4411198"/>
                </a:cubicBezTo>
                <a:cubicBezTo>
                  <a:pt x="10675040" y="4354692"/>
                  <a:pt x="10718003" y="4298185"/>
                  <a:pt x="10802766" y="4258050"/>
                </a:cubicBezTo>
                <a:cubicBezTo>
                  <a:pt x="10755739" y="4203128"/>
                  <a:pt x="10675040" y="4190453"/>
                  <a:pt x="10614662" y="4150318"/>
                </a:cubicBezTo>
                <a:cubicBezTo>
                  <a:pt x="10610017" y="4117046"/>
                  <a:pt x="10705811" y="4127081"/>
                  <a:pt x="10681427" y="4054203"/>
                </a:cubicBezTo>
                <a:cubicBezTo>
                  <a:pt x="10648335" y="3957032"/>
                  <a:pt x="10684328" y="3846131"/>
                  <a:pt x="10520029" y="3804411"/>
                </a:cubicBezTo>
                <a:cubicBezTo>
                  <a:pt x="10476485" y="3709881"/>
                  <a:pt x="10464294" y="3558845"/>
                  <a:pt x="10568798" y="3466426"/>
                </a:cubicBezTo>
                <a:cubicBezTo>
                  <a:pt x="10724388" y="3328592"/>
                  <a:pt x="10699424" y="3240927"/>
                  <a:pt x="10499709" y="3166465"/>
                </a:cubicBezTo>
                <a:cubicBezTo>
                  <a:pt x="10474164" y="3156958"/>
                  <a:pt x="10501452" y="2570768"/>
                  <a:pt x="10489840" y="2546475"/>
                </a:cubicBezTo>
                <a:cubicBezTo>
                  <a:pt x="10508418" y="2513205"/>
                  <a:pt x="10551960" y="2521126"/>
                  <a:pt x="10584471" y="2512148"/>
                </a:cubicBezTo>
                <a:cubicBezTo>
                  <a:pt x="10726711" y="2474125"/>
                  <a:pt x="10731357" y="2474125"/>
                  <a:pt x="10695942" y="2358471"/>
                </a:cubicBezTo>
                <a:cubicBezTo>
                  <a:pt x="10685490" y="2323616"/>
                  <a:pt x="10709874" y="2309357"/>
                  <a:pt x="10732516" y="2287706"/>
                </a:cubicBezTo>
                <a:cubicBezTo>
                  <a:pt x="10817280" y="2206905"/>
                  <a:pt x="10817860" y="2205850"/>
                  <a:pt x="10731357" y="2137725"/>
                </a:cubicBezTo>
                <a:cubicBezTo>
                  <a:pt x="10706391" y="2118185"/>
                  <a:pt x="10689555" y="2097061"/>
                  <a:pt x="10678525" y="2070656"/>
                </a:cubicBezTo>
                <a:cubicBezTo>
                  <a:pt x="10658203" y="2022599"/>
                  <a:pt x="10658784" y="1982463"/>
                  <a:pt x="10735999" y="1956587"/>
                </a:cubicBezTo>
                <a:cubicBezTo>
                  <a:pt x="10789993" y="1938104"/>
                  <a:pt x="10820762" y="1916978"/>
                  <a:pt x="10824246" y="1862584"/>
                </a:cubicBezTo>
                <a:cubicBezTo>
                  <a:pt x="10826570" y="1817166"/>
                  <a:pt x="10832955" y="1787594"/>
                  <a:pt x="10773156" y="1768054"/>
                </a:cubicBezTo>
                <a:cubicBezTo>
                  <a:pt x="10724969" y="1752211"/>
                  <a:pt x="10711036" y="1718412"/>
                  <a:pt x="10716261" y="1678278"/>
                </a:cubicBezTo>
                <a:cubicBezTo>
                  <a:pt x="10728452" y="1580050"/>
                  <a:pt x="10662849" y="1522487"/>
                  <a:pt x="10554864" y="1477599"/>
                </a:cubicBezTo>
                <a:cubicBezTo>
                  <a:pt x="10452101" y="1434822"/>
                  <a:pt x="10362116" y="1377259"/>
                  <a:pt x="10267483" y="1324977"/>
                </a:cubicBezTo>
                <a:cubicBezTo>
                  <a:pt x="10162399" y="1266887"/>
                  <a:pt x="10040481" y="1232031"/>
                  <a:pt x="9913337" y="1202458"/>
                </a:cubicBezTo>
                <a:cubicBezTo>
                  <a:pt x="9936561" y="1160210"/>
                  <a:pt x="10016678" y="1183974"/>
                  <a:pt x="10024805" y="1124827"/>
                </a:cubicBezTo>
                <a:cubicBezTo>
                  <a:pt x="9826251" y="1074658"/>
                  <a:pt x="9636408" y="999139"/>
                  <a:pt x="9411726" y="980655"/>
                </a:cubicBezTo>
                <a:cubicBezTo>
                  <a:pt x="9593444" y="990161"/>
                  <a:pt x="9758326" y="922036"/>
                  <a:pt x="9930753" y="901968"/>
                </a:cubicBezTo>
                <a:cubicBezTo>
                  <a:pt x="9947008" y="868698"/>
                  <a:pt x="9909273" y="877147"/>
                  <a:pt x="9894178" y="871339"/>
                </a:cubicBezTo>
                <a:cubicBezTo>
                  <a:pt x="9879083" y="865001"/>
                  <a:pt x="9860506" y="862889"/>
                  <a:pt x="9858182" y="839125"/>
                </a:cubicBezTo>
                <a:cubicBezTo>
                  <a:pt x="9941205" y="804798"/>
                  <a:pt x="10045126" y="827506"/>
                  <a:pt x="10131050" y="792652"/>
                </a:cubicBezTo>
                <a:cubicBezTo>
                  <a:pt x="10111891" y="741954"/>
                  <a:pt x="10037578" y="772583"/>
                  <a:pt x="10006808" y="731920"/>
                </a:cubicBezTo>
                <a:cubicBezTo>
                  <a:pt x="10086927" y="724526"/>
                  <a:pt x="10161239" y="721357"/>
                  <a:pt x="10233809" y="710268"/>
                </a:cubicBezTo>
                <a:cubicBezTo>
                  <a:pt x="10290705" y="701818"/>
                  <a:pt x="10306380" y="658513"/>
                  <a:pt x="10267483" y="628940"/>
                </a:cubicBezTo>
                <a:cubicBezTo>
                  <a:pt x="10232648" y="602536"/>
                  <a:pt x="10181559" y="600422"/>
                  <a:pt x="10136275" y="589333"/>
                </a:cubicBezTo>
                <a:cubicBezTo>
                  <a:pt x="9813479" y="512230"/>
                  <a:pt x="9474428" y="487409"/>
                  <a:pt x="9131312" y="480544"/>
                </a:cubicBezTo>
                <a:cubicBezTo>
                  <a:pt x="8580936" y="469453"/>
                  <a:pt x="8028817" y="469982"/>
                  <a:pt x="7479600" y="454667"/>
                </a:cubicBezTo>
                <a:cubicBezTo>
                  <a:pt x="7227489" y="447934"/>
                  <a:pt x="6976357" y="436744"/>
                  <a:pt x="6724001" y="434021"/>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5" name="Picture 4" descr="A person wearing a white robe&#10;&#10;Description automatically generated with low confidence">
            <a:extLst>
              <a:ext uri="{FF2B5EF4-FFF2-40B4-BE49-F238E27FC236}">
                <a16:creationId xmlns:a16="http://schemas.microsoft.com/office/drawing/2014/main" id="{2384CD0C-1BDD-96E7-1556-13BBD9FABAFB}"/>
              </a:ext>
            </a:extLst>
          </p:cNvPr>
          <p:cNvPicPr>
            <a:picLocks noChangeAspect="1"/>
          </p:cNvPicPr>
          <p:nvPr/>
        </p:nvPicPr>
        <p:blipFill>
          <a:blip r:embed="rId2">
            <a:duotone>
              <a:prstClr val="black"/>
              <a:schemeClr val="bg2">
                <a:tint val="45000"/>
                <a:satMod val="400000"/>
              </a:schemeClr>
            </a:duotone>
            <a:extLst>
              <a:ext uri="{28A0092B-C50C-407E-A947-70E740481C1C}">
                <a14:useLocalDpi xmlns:a14="http://schemas.microsoft.com/office/drawing/2010/main" val="0"/>
              </a:ext>
            </a:extLst>
          </a:blip>
          <a:stretch>
            <a:fillRect/>
          </a:stretch>
        </p:blipFill>
        <p:spPr>
          <a:xfrm>
            <a:off x="5313952" y="2099994"/>
            <a:ext cx="2692164" cy="4073857"/>
          </a:xfrm>
          <a:prstGeom prst="rect">
            <a:avLst/>
          </a:prstGeom>
        </p:spPr>
      </p:pic>
      <p:sp>
        <p:nvSpPr>
          <p:cNvPr id="3" name="TextBox 2">
            <a:extLst>
              <a:ext uri="{FF2B5EF4-FFF2-40B4-BE49-F238E27FC236}">
                <a16:creationId xmlns:a16="http://schemas.microsoft.com/office/drawing/2014/main" id="{82F38AEA-D450-9CA3-8307-DF38948E74C7}"/>
              </a:ext>
            </a:extLst>
          </p:cNvPr>
          <p:cNvSpPr txBox="1"/>
          <p:nvPr/>
        </p:nvSpPr>
        <p:spPr>
          <a:xfrm>
            <a:off x="1607574" y="811161"/>
            <a:ext cx="9070258" cy="707886"/>
          </a:xfrm>
          <a:prstGeom prst="rect">
            <a:avLst/>
          </a:prstGeom>
          <a:noFill/>
        </p:spPr>
        <p:txBody>
          <a:bodyPr wrap="square" rtlCol="0">
            <a:spAutoFit/>
          </a:bodyPr>
          <a:lstStyle/>
          <a:p>
            <a:pPr algn="ctr"/>
            <a:r>
              <a:rPr lang="en-US" sz="4000" dirty="0">
                <a:solidFill>
                  <a:srgbClr val="FF0000"/>
                </a:solidFill>
              </a:rPr>
              <a:t>About Dennis Joseph Cardinal Dougherty</a:t>
            </a:r>
          </a:p>
        </p:txBody>
      </p:sp>
    </p:spTree>
    <p:extLst>
      <p:ext uri="{BB962C8B-B14F-4D97-AF65-F5344CB8AC3E}">
        <p14:creationId xmlns:p14="http://schemas.microsoft.com/office/powerpoint/2010/main" val="415805668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11A867-BF24-211E-A1F9-79965BBAE663}"/>
              </a:ext>
            </a:extLst>
          </p:cNvPr>
          <p:cNvSpPr txBox="1"/>
          <p:nvPr/>
        </p:nvSpPr>
        <p:spPr>
          <a:xfrm>
            <a:off x="2844799" y="2459504"/>
            <a:ext cx="8836577" cy="1938992"/>
          </a:xfrm>
          <a:prstGeom prst="rect">
            <a:avLst/>
          </a:prstGeom>
          <a:noFill/>
        </p:spPr>
        <p:txBody>
          <a:bodyPr wrap="square">
            <a:spAutoFit/>
          </a:bodyPr>
          <a:lstStyle/>
          <a:p>
            <a:pPr algn="just"/>
            <a:r>
              <a:rPr lang="en-US" sz="4000" dirty="0">
                <a:solidFill>
                  <a:schemeClr val="accent1">
                    <a:lumMod val="75000"/>
                  </a:schemeClr>
                </a:solidFill>
              </a:rPr>
              <a:t>Dennis Joseph Dougherty was born August 16, 1865, in Honesdale, Schuylkill County, Pennsylvania. </a:t>
            </a:r>
          </a:p>
        </p:txBody>
      </p:sp>
    </p:spTree>
    <p:extLst>
      <p:ext uri="{BB962C8B-B14F-4D97-AF65-F5344CB8AC3E}">
        <p14:creationId xmlns:p14="http://schemas.microsoft.com/office/powerpoint/2010/main" val="344236538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11A867-BF24-211E-A1F9-79965BBAE663}"/>
              </a:ext>
            </a:extLst>
          </p:cNvPr>
          <p:cNvSpPr txBox="1"/>
          <p:nvPr/>
        </p:nvSpPr>
        <p:spPr>
          <a:xfrm>
            <a:off x="2966719" y="2767280"/>
            <a:ext cx="8674017" cy="1938992"/>
          </a:xfrm>
          <a:prstGeom prst="rect">
            <a:avLst/>
          </a:prstGeom>
          <a:noFill/>
        </p:spPr>
        <p:txBody>
          <a:bodyPr wrap="square">
            <a:spAutoFit/>
          </a:bodyPr>
          <a:lstStyle/>
          <a:p>
            <a:pPr algn="just"/>
            <a:r>
              <a:rPr lang="en-US" sz="4000" dirty="0">
                <a:solidFill>
                  <a:schemeClr val="accent1">
                    <a:lumMod val="75000"/>
                  </a:schemeClr>
                </a:solidFill>
              </a:rPr>
              <a:t>Cardinal Dougherty was the son of Patrick and Bridget Dougherty from County Mayo, Ireland</a:t>
            </a:r>
          </a:p>
        </p:txBody>
      </p:sp>
    </p:spTree>
    <p:extLst>
      <p:ext uri="{BB962C8B-B14F-4D97-AF65-F5344CB8AC3E}">
        <p14:creationId xmlns:p14="http://schemas.microsoft.com/office/powerpoint/2010/main" val="233364249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23701EE-B066-500C-78BF-B670AB225069}"/>
              </a:ext>
            </a:extLst>
          </p:cNvPr>
          <p:cNvSpPr txBox="1"/>
          <p:nvPr/>
        </p:nvSpPr>
        <p:spPr>
          <a:xfrm>
            <a:off x="2547496" y="2659727"/>
            <a:ext cx="9250927" cy="1938992"/>
          </a:xfrm>
          <a:prstGeom prst="rect">
            <a:avLst/>
          </a:prstGeom>
          <a:noFill/>
        </p:spPr>
        <p:txBody>
          <a:bodyPr wrap="square">
            <a:spAutoFit/>
          </a:bodyPr>
          <a:lstStyle/>
          <a:p>
            <a:pPr algn="just"/>
            <a:r>
              <a:rPr lang="en-US" sz="4000" dirty="0">
                <a:solidFill>
                  <a:schemeClr val="accent1"/>
                </a:solidFill>
              </a:rPr>
              <a:t>On April 30, 1918, Archbishop Dougherty succeeded his friend, Archbishop Edmond Prendergast as Archbishop of Philadelphia</a:t>
            </a:r>
            <a:r>
              <a:rPr lang="en-US" sz="4000" dirty="0"/>
              <a:t>.</a:t>
            </a:r>
          </a:p>
        </p:txBody>
      </p:sp>
    </p:spTree>
    <p:extLst>
      <p:ext uri="{BB962C8B-B14F-4D97-AF65-F5344CB8AC3E}">
        <p14:creationId xmlns:p14="http://schemas.microsoft.com/office/powerpoint/2010/main" val="982752478"/>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F97E5-6F50-4F29-201A-92F28A8E7CEE}"/>
              </a:ext>
            </a:extLst>
          </p:cNvPr>
          <p:cNvSpPr txBox="1"/>
          <p:nvPr/>
        </p:nvSpPr>
        <p:spPr>
          <a:xfrm>
            <a:off x="2429552" y="2534502"/>
            <a:ext cx="9188244" cy="1938992"/>
          </a:xfrm>
          <a:prstGeom prst="rect">
            <a:avLst/>
          </a:prstGeom>
          <a:noFill/>
        </p:spPr>
        <p:txBody>
          <a:bodyPr wrap="square">
            <a:spAutoFit/>
          </a:bodyPr>
          <a:lstStyle/>
          <a:p>
            <a:pPr algn="ctr"/>
            <a:r>
              <a:rPr lang="en-US" sz="4000" dirty="0">
                <a:solidFill>
                  <a:schemeClr val="accent1"/>
                </a:solidFill>
              </a:rPr>
              <a:t>The earliest home for the Assembly was the Knights of Columbus Hall located at 38th and Market Streets in Philadelphia. </a:t>
            </a:r>
          </a:p>
        </p:txBody>
      </p:sp>
    </p:spTree>
    <p:extLst>
      <p:ext uri="{BB962C8B-B14F-4D97-AF65-F5344CB8AC3E}">
        <p14:creationId xmlns:p14="http://schemas.microsoft.com/office/powerpoint/2010/main" val="21303108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F97E5-6F50-4F29-201A-92F28A8E7CEE}"/>
              </a:ext>
            </a:extLst>
          </p:cNvPr>
          <p:cNvSpPr txBox="1"/>
          <p:nvPr/>
        </p:nvSpPr>
        <p:spPr>
          <a:xfrm>
            <a:off x="2368592" y="2920582"/>
            <a:ext cx="9188244" cy="1323439"/>
          </a:xfrm>
          <a:prstGeom prst="rect">
            <a:avLst/>
          </a:prstGeom>
          <a:noFill/>
        </p:spPr>
        <p:txBody>
          <a:bodyPr wrap="square">
            <a:spAutoFit/>
          </a:bodyPr>
          <a:lstStyle/>
          <a:p>
            <a:pPr algn="ctr"/>
            <a:r>
              <a:rPr lang="en-US" sz="4000" dirty="0">
                <a:solidFill>
                  <a:schemeClr val="accent1"/>
                </a:solidFill>
              </a:rPr>
              <a:t>On March 7, 1921, Archbishop Dougherty was Created Cardinal by Pope Benedict XV. </a:t>
            </a:r>
          </a:p>
        </p:txBody>
      </p:sp>
    </p:spTree>
    <p:extLst>
      <p:ext uri="{BB962C8B-B14F-4D97-AF65-F5344CB8AC3E}">
        <p14:creationId xmlns:p14="http://schemas.microsoft.com/office/powerpoint/2010/main" val="263969068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96E738-30DC-CB17-8F8C-350900BC6717}"/>
              </a:ext>
            </a:extLst>
          </p:cNvPr>
          <p:cNvSpPr txBox="1"/>
          <p:nvPr/>
        </p:nvSpPr>
        <p:spPr>
          <a:xfrm>
            <a:off x="2783840" y="2043594"/>
            <a:ext cx="8498184" cy="1938992"/>
          </a:xfrm>
          <a:prstGeom prst="rect">
            <a:avLst/>
          </a:prstGeom>
          <a:noFill/>
        </p:spPr>
        <p:txBody>
          <a:bodyPr wrap="square">
            <a:spAutoFit/>
          </a:bodyPr>
          <a:lstStyle/>
          <a:p>
            <a:pPr algn="ctr"/>
            <a:r>
              <a:rPr lang="en-US" sz="4000" dirty="0">
                <a:solidFill>
                  <a:schemeClr val="accent1"/>
                </a:solidFill>
              </a:rPr>
              <a:t>The Knights of Columbus was established on March 29, 1882, in New Haven Connecticut.</a:t>
            </a:r>
          </a:p>
        </p:txBody>
      </p:sp>
      <p:pic>
        <p:nvPicPr>
          <p:cNvPr id="2" name="Picture 1" descr="Logo&#10;&#10;Description automatically generated">
            <a:extLst>
              <a:ext uri="{FF2B5EF4-FFF2-40B4-BE49-F238E27FC236}">
                <a16:creationId xmlns:a16="http://schemas.microsoft.com/office/drawing/2014/main" id="{9FD6D868-E9D8-1B63-0FBE-DDBF271F5E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4800" y="4240793"/>
            <a:ext cx="1828800" cy="1828800"/>
          </a:xfrm>
          <a:prstGeom prst="rect">
            <a:avLst/>
          </a:prstGeom>
        </p:spPr>
      </p:pic>
    </p:spTree>
    <p:extLst>
      <p:ext uri="{BB962C8B-B14F-4D97-AF65-F5344CB8AC3E}">
        <p14:creationId xmlns:p14="http://schemas.microsoft.com/office/powerpoint/2010/main" val="53255546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F97E5-6F50-4F29-201A-92F28A8E7CEE}"/>
              </a:ext>
            </a:extLst>
          </p:cNvPr>
          <p:cNvSpPr txBox="1"/>
          <p:nvPr/>
        </p:nvSpPr>
        <p:spPr>
          <a:xfrm>
            <a:off x="2307632" y="2459504"/>
            <a:ext cx="9188244" cy="1938992"/>
          </a:xfrm>
          <a:prstGeom prst="rect">
            <a:avLst/>
          </a:prstGeom>
          <a:noFill/>
        </p:spPr>
        <p:txBody>
          <a:bodyPr wrap="square">
            <a:spAutoFit/>
          </a:bodyPr>
          <a:lstStyle/>
          <a:p>
            <a:pPr algn="ctr"/>
            <a:r>
              <a:rPr lang="en-US" sz="4000" dirty="0">
                <a:solidFill>
                  <a:schemeClr val="accent1"/>
                </a:solidFill>
              </a:rPr>
              <a:t>Shortly afterwards, the Assembly name was changed to </a:t>
            </a:r>
          </a:p>
          <a:p>
            <a:pPr algn="ctr"/>
            <a:r>
              <a:rPr lang="en-US" sz="4000" dirty="0">
                <a:solidFill>
                  <a:schemeClr val="accent1"/>
                </a:solidFill>
              </a:rPr>
              <a:t>Cardinal Dougherty Assembly.</a:t>
            </a:r>
          </a:p>
        </p:txBody>
      </p:sp>
    </p:spTree>
    <p:extLst>
      <p:ext uri="{BB962C8B-B14F-4D97-AF65-F5344CB8AC3E}">
        <p14:creationId xmlns:p14="http://schemas.microsoft.com/office/powerpoint/2010/main" val="101757367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F97E5-6F50-4F29-201A-92F28A8E7CEE}"/>
              </a:ext>
            </a:extLst>
          </p:cNvPr>
          <p:cNvSpPr txBox="1"/>
          <p:nvPr/>
        </p:nvSpPr>
        <p:spPr>
          <a:xfrm>
            <a:off x="2517878" y="2767280"/>
            <a:ext cx="9188244" cy="1323439"/>
          </a:xfrm>
          <a:prstGeom prst="rect">
            <a:avLst/>
          </a:prstGeom>
          <a:noFill/>
        </p:spPr>
        <p:txBody>
          <a:bodyPr wrap="square">
            <a:spAutoFit/>
          </a:bodyPr>
          <a:lstStyle/>
          <a:p>
            <a:pPr algn="ctr"/>
            <a:r>
              <a:rPr lang="en-US" sz="4000" dirty="0">
                <a:solidFill>
                  <a:schemeClr val="accent1"/>
                </a:solidFill>
              </a:rPr>
              <a:t>Cardinal Dougherty died on May 31, 1951 and was buried in Philadelphia.</a:t>
            </a:r>
          </a:p>
        </p:txBody>
      </p:sp>
    </p:spTree>
    <p:extLst>
      <p:ext uri="{BB962C8B-B14F-4D97-AF65-F5344CB8AC3E}">
        <p14:creationId xmlns:p14="http://schemas.microsoft.com/office/powerpoint/2010/main" val="238014387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966801-3348-43A5-19F0-1532DA7C2D86}"/>
              </a:ext>
            </a:extLst>
          </p:cNvPr>
          <p:cNvSpPr txBox="1"/>
          <p:nvPr/>
        </p:nvSpPr>
        <p:spPr>
          <a:xfrm>
            <a:off x="2298454" y="2333482"/>
            <a:ext cx="9379973" cy="2554545"/>
          </a:xfrm>
          <a:prstGeom prst="rect">
            <a:avLst/>
          </a:prstGeom>
          <a:noFill/>
        </p:spPr>
        <p:txBody>
          <a:bodyPr wrap="square">
            <a:spAutoFit/>
          </a:bodyPr>
          <a:lstStyle/>
          <a:p>
            <a:r>
              <a:rPr lang="en-US" sz="4000" dirty="0">
                <a:solidFill>
                  <a:schemeClr val="accent1"/>
                </a:solidFill>
              </a:rPr>
              <a:t>In 1961, under the leadership of Navigator John J. Dugan, the site was changed to De La Salle Council Home in Springfield where they met for many years. </a:t>
            </a:r>
          </a:p>
        </p:txBody>
      </p:sp>
    </p:spTree>
    <p:extLst>
      <p:ext uri="{BB962C8B-B14F-4D97-AF65-F5344CB8AC3E}">
        <p14:creationId xmlns:p14="http://schemas.microsoft.com/office/powerpoint/2010/main" val="957804752"/>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264FF0-D870-3873-8627-3712F0248927}"/>
              </a:ext>
            </a:extLst>
          </p:cNvPr>
          <p:cNvSpPr txBox="1"/>
          <p:nvPr/>
        </p:nvSpPr>
        <p:spPr>
          <a:xfrm>
            <a:off x="2543768" y="2506407"/>
            <a:ext cx="9343431" cy="2554545"/>
          </a:xfrm>
          <a:prstGeom prst="rect">
            <a:avLst/>
          </a:prstGeom>
          <a:noFill/>
        </p:spPr>
        <p:txBody>
          <a:bodyPr wrap="square">
            <a:spAutoFit/>
          </a:bodyPr>
          <a:lstStyle/>
          <a:p>
            <a:r>
              <a:rPr lang="en-US" sz="4000" dirty="0">
                <a:solidFill>
                  <a:schemeClr val="accent1"/>
                </a:solidFill>
              </a:rPr>
              <a:t>In 1980, Chester County Assembly was formed from the Councils in Chester County, who were formerly under the jurisdiction of Cardinal Dougherty Assembly.</a:t>
            </a:r>
          </a:p>
        </p:txBody>
      </p:sp>
    </p:spTree>
    <p:extLst>
      <p:ext uri="{BB962C8B-B14F-4D97-AF65-F5344CB8AC3E}">
        <p14:creationId xmlns:p14="http://schemas.microsoft.com/office/powerpoint/2010/main" val="1966025472"/>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264FF0-D870-3873-8627-3712F0248927}"/>
              </a:ext>
            </a:extLst>
          </p:cNvPr>
          <p:cNvSpPr txBox="1"/>
          <p:nvPr/>
        </p:nvSpPr>
        <p:spPr>
          <a:xfrm>
            <a:off x="2381208" y="2282887"/>
            <a:ext cx="9343431" cy="3170099"/>
          </a:xfrm>
          <a:prstGeom prst="rect">
            <a:avLst/>
          </a:prstGeom>
          <a:noFill/>
        </p:spPr>
        <p:txBody>
          <a:bodyPr wrap="square">
            <a:spAutoFit/>
          </a:bodyPr>
          <a:lstStyle/>
          <a:p>
            <a:pPr algn="ctr"/>
            <a:r>
              <a:rPr lang="en-US" sz="4000" dirty="0">
                <a:solidFill>
                  <a:schemeClr val="accent1"/>
                </a:solidFill>
              </a:rPr>
              <a:t>In 2010, Father Emil </a:t>
            </a:r>
            <a:r>
              <a:rPr lang="en-US" sz="4000" dirty="0" err="1">
                <a:solidFill>
                  <a:schemeClr val="accent1"/>
                </a:solidFill>
              </a:rPr>
              <a:t>Kapaun</a:t>
            </a:r>
            <a:r>
              <a:rPr lang="en-US" sz="4000" dirty="0">
                <a:solidFill>
                  <a:schemeClr val="accent1"/>
                </a:solidFill>
              </a:rPr>
              <a:t> Assembly was formed from the Councils in Western Delaware County, who were formerly under the jurisdiction of Cardinal Dougherty Assembly.</a:t>
            </a:r>
          </a:p>
        </p:txBody>
      </p:sp>
    </p:spTree>
    <p:extLst>
      <p:ext uri="{BB962C8B-B14F-4D97-AF65-F5344CB8AC3E}">
        <p14:creationId xmlns:p14="http://schemas.microsoft.com/office/powerpoint/2010/main" val="39454107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2F3A4F-6329-70EF-11F1-6A478A077130}"/>
              </a:ext>
            </a:extLst>
          </p:cNvPr>
          <p:cNvSpPr txBox="1"/>
          <p:nvPr/>
        </p:nvSpPr>
        <p:spPr>
          <a:xfrm>
            <a:off x="2285139" y="2312383"/>
            <a:ext cx="9206681" cy="3170099"/>
          </a:xfrm>
          <a:prstGeom prst="rect">
            <a:avLst/>
          </a:prstGeom>
          <a:noFill/>
        </p:spPr>
        <p:txBody>
          <a:bodyPr wrap="square">
            <a:spAutoFit/>
          </a:bodyPr>
          <a:lstStyle/>
          <a:p>
            <a:pPr algn="ctr"/>
            <a:r>
              <a:rPr lang="en-US" sz="4000" dirty="0">
                <a:solidFill>
                  <a:schemeClr val="accent1"/>
                </a:solidFill>
              </a:rPr>
              <a:t>The Assembly met in local restaurants for a few years. In 2016, under the leadership of Navigator Neal Pizzano, the Conclave was moved to Peace Council in Ridley where it still meets.</a:t>
            </a:r>
          </a:p>
        </p:txBody>
      </p:sp>
    </p:spTree>
    <p:extLst>
      <p:ext uri="{BB962C8B-B14F-4D97-AF65-F5344CB8AC3E}">
        <p14:creationId xmlns:p14="http://schemas.microsoft.com/office/powerpoint/2010/main" val="225387599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264FF0-D870-3873-8627-3712F0248927}"/>
              </a:ext>
            </a:extLst>
          </p:cNvPr>
          <p:cNvSpPr txBox="1"/>
          <p:nvPr/>
        </p:nvSpPr>
        <p:spPr>
          <a:xfrm>
            <a:off x="2442168" y="2262567"/>
            <a:ext cx="9343431" cy="3170099"/>
          </a:xfrm>
          <a:prstGeom prst="rect">
            <a:avLst/>
          </a:prstGeom>
          <a:noFill/>
        </p:spPr>
        <p:txBody>
          <a:bodyPr wrap="square">
            <a:spAutoFit/>
          </a:bodyPr>
          <a:lstStyle/>
          <a:p>
            <a:pPr algn="ctr"/>
            <a:r>
              <a:rPr lang="en-US" sz="4000" dirty="0">
                <a:solidFill>
                  <a:schemeClr val="accent1"/>
                </a:solidFill>
              </a:rPr>
              <a:t>In 2016, Father Atkinson, OSA Assembly was formed from the Councils in the Upper Darby and Havertown areas who were formerly under the jurisdiction of Cardinal Dougherty Assembly.</a:t>
            </a:r>
          </a:p>
        </p:txBody>
      </p:sp>
    </p:spTree>
    <p:extLst>
      <p:ext uri="{BB962C8B-B14F-4D97-AF65-F5344CB8AC3E}">
        <p14:creationId xmlns:p14="http://schemas.microsoft.com/office/powerpoint/2010/main" val="370626672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C2B4D0-E569-1CB3-7761-1FCF54648F34}"/>
              </a:ext>
            </a:extLst>
          </p:cNvPr>
          <p:cNvSpPr txBox="1"/>
          <p:nvPr/>
        </p:nvSpPr>
        <p:spPr>
          <a:xfrm>
            <a:off x="1666568" y="2639961"/>
            <a:ext cx="6710516" cy="707886"/>
          </a:xfrm>
          <a:prstGeom prst="rect">
            <a:avLst/>
          </a:prstGeom>
          <a:noFill/>
        </p:spPr>
        <p:txBody>
          <a:bodyPr wrap="square" rtlCol="0">
            <a:spAutoFit/>
          </a:bodyPr>
          <a:lstStyle/>
          <a:p>
            <a:r>
              <a:rPr lang="en-US" sz="4000" dirty="0"/>
              <a:t>.</a:t>
            </a:r>
          </a:p>
        </p:txBody>
      </p:sp>
      <p:sp>
        <p:nvSpPr>
          <p:cNvPr id="4" name="TextBox 3">
            <a:extLst>
              <a:ext uri="{FF2B5EF4-FFF2-40B4-BE49-F238E27FC236}">
                <a16:creationId xmlns:a16="http://schemas.microsoft.com/office/drawing/2014/main" id="{2FA19DA6-FD7F-C020-73C7-B6BC2B25AE0B}"/>
              </a:ext>
            </a:extLst>
          </p:cNvPr>
          <p:cNvSpPr txBox="1"/>
          <p:nvPr/>
        </p:nvSpPr>
        <p:spPr>
          <a:xfrm>
            <a:off x="2575724" y="2639961"/>
            <a:ext cx="9006348" cy="2554545"/>
          </a:xfrm>
          <a:prstGeom prst="rect">
            <a:avLst/>
          </a:prstGeom>
          <a:noFill/>
        </p:spPr>
        <p:txBody>
          <a:bodyPr wrap="square" rtlCol="0">
            <a:spAutoFit/>
          </a:bodyPr>
          <a:lstStyle/>
          <a:p>
            <a:pPr algn="ctr"/>
            <a:r>
              <a:rPr lang="en-US" sz="4000" dirty="0">
                <a:solidFill>
                  <a:schemeClr val="accent1"/>
                </a:solidFill>
              </a:rPr>
              <a:t>A Program to provide Memorial contributions to honor departed Sir Knights was instituted soon after the Assembly was formed</a:t>
            </a:r>
            <a:r>
              <a:rPr lang="en-US" dirty="0">
                <a:solidFill>
                  <a:schemeClr val="accent1"/>
                </a:solidFill>
              </a:rPr>
              <a:t>. </a:t>
            </a:r>
          </a:p>
        </p:txBody>
      </p:sp>
    </p:spTree>
    <p:extLst>
      <p:ext uri="{BB962C8B-B14F-4D97-AF65-F5344CB8AC3E}">
        <p14:creationId xmlns:p14="http://schemas.microsoft.com/office/powerpoint/2010/main" val="373506911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C2B4D0-E569-1CB3-7761-1FCF54648F34}"/>
              </a:ext>
            </a:extLst>
          </p:cNvPr>
          <p:cNvSpPr txBox="1"/>
          <p:nvPr/>
        </p:nvSpPr>
        <p:spPr>
          <a:xfrm>
            <a:off x="1666568" y="2639961"/>
            <a:ext cx="6710516" cy="707886"/>
          </a:xfrm>
          <a:prstGeom prst="rect">
            <a:avLst/>
          </a:prstGeom>
          <a:noFill/>
        </p:spPr>
        <p:txBody>
          <a:bodyPr wrap="square" rtlCol="0">
            <a:spAutoFit/>
          </a:bodyPr>
          <a:lstStyle/>
          <a:p>
            <a:r>
              <a:rPr lang="en-US" sz="4000" dirty="0"/>
              <a:t>.</a:t>
            </a:r>
          </a:p>
        </p:txBody>
      </p:sp>
      <p:sp>
        <p:nvSpPr>
          <p:cNvPr id="4" name="TextBox 3">
            <a:extLst>
              <a:ext uri="{FF2B5EF4-FFF2-40B4-BE49-F238E27FC236}">
                <a16:creationId xmlns:a16="http://schemas.microsoft.com/office/drawing/2014/main" id="{2FA19DA6-FD7F-C020-73C7-B6BC2B25AE0B}"/>
              </a:ext>
            </a:extLst>
          </p:cNvPr>
          <p:cNvSpPr txBox="1"/>
          <p:nvPr/>
        </p:nvSpPr>
        <p:spPr>
          <a:xfrm>
            <a:off x="2575724" y="2639961"/>
            <a:ext cx="9006348" cy="1938992"/>
          </a:xfrm>
          <a:prstGeom prst="rect">
            <a:avLst/>
          </a:prstGeom>
          <a:noFill/>
        </p:spPr>
        <p:txBody>
          <a:bodyPr wrap="square" rtlCol="0">
            <a:spAutoFit/>
          </a:bodyPr>
          <a:lstStyle/>
          <a:p>
            <a:pPr algn="ctr"/>
            <a:r>
              <a:rPr lang="en-US" sz="4000" dirty="0">
                <a:solidFill>
                  <a:schemeClr val="accent1"/>
                </a:solidFill>
              </a:rPr>
              <a:t>Cardinal Dougherty Assembly honors our deceased at a Memorial Mass each November.</a:t>
            </a:r>
            <a:endParaRPr lang="en-US" dirty="0">
              <a:solidFill>
                <a:schemeClr val="accent1"/>
              </a:solidFill>
            </a:endParaRPr>
          </a:p>
        </p:txBody>
      </p:sp>
    </p:spTree>
    <p:extLst>
      <p:ext uri="{BB962C8B-B14F-4D97-AF65-F5344CB8AC3E}">
        <p14:creationId xmlns:p14="http://schemas.microsoft.com/office/powerpoint/2010/main" val="2758565477"/>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C2B4D0-E569-1CB3-7761-1FCF54648F34}"/>
              </a:ext>
            </a:extLst>
          </p:cNvPr>
          <p:cNvSpPr txBox="1"/>
          <p:nvPr/>
        </p:nvSpPr>
        <p:spPr>
          <a:xfrm>
            <a:off x="1666568" y="2639961"/>
            <a:ext cx="6710516" cy="707886"/>
          </a:xfrm>
          <a:prstGeom prst="rect">
            <a:avLst/>
          </a:prstGeom>
          <a:noFill/>
        </p:spPr>
        <p:txBody>
          <a:bodyPr wrap="square" rtlCol="0">
            <a:spAutoFit/>
          </a:bodyPr>
          <a:lstStyle/>
          <a:p>
            <a:r>
              <a:rPr lang="en-US" sz="4000" dirty="0"/>
              <a:t>.</a:t>
            </a:r>
          </a:p>
        </p:txBody>
      </p:sp>
      <p:sp>
        <p:nvSpPr>
          <p:cNvPr id="4" name="TextBox 3">
            <a:extLst>
              <a:ext uri="{FF2B5EF4-FFF2-40B4-BE49-F238E27FC236}">
                <a16:creationId xmlns:a16="http://schemas.microsoft.com/office/drawing/2014/main" id="{2FA19DA6-FD7F-C020-73C7-B6BC2B25AE0B}"/>
              </a:ext>
            </a:extLst>
          </p:cNvPr>
          <p:cNvSpPr txBox="1"/>
          <p:nvPr/>
        </p:nvSpPr>
        <p:spPr>
          <a:xfrm>
            <a:off x="2657004" y="2686127"/>
            <a:ext cx="7624916" cy="1938992"/>
          </a:xfrm>
          <a:prstGeom prst="rect">
            <a:avLst/>
          </a:prstGeom>
          <a:noFill/>
        </p:spPr>
        <p:txBody>
          <a:bodyPr wrap="square" rtlCol="0">
            <a:spAutoFit/>
          </a:bodyPr>
          <a:lstStyle/>
          <a:p>
            <a:pPr algn="ctr"/>
            <a:r>
              <a:rPr lang="en-US" sz="4000" dirty="0">
                <a:solidFill>
                  <a:schemeClr val="accent1"/>
                </a:solidFill>
              </a:rPr>
              <a:t>Cardinal Dougherty Assembly supports our Seminarians through the RSVP Program.</a:t>
            </a:r>
            <a:r>
              <a:rPr lang="en-US" dirty="0">
                <a:solidFill>
                  <a:schemeClr val="accent1"/>
                </a:solidFill>
              </a:rPr>
              <a:t>. </a:t>
            </a:r>
          </a:p>
        </p:txBody>
      </p:sp>
    </p:spTree>
    <p:extLst>
      <p:ext uri="{BB962C8B-B14F-4D97-AF65-F5344CB8AC3E}">
        <p14:creationId xmlns:p14="http://schemas.microsoft.com/office/powerpoint/2010/main" val="2019463387"/>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96E738-30DC-CB17-8F8C-350900BC6717}"/>
              </a:ext>
            </a:extLst>
          </p:cNvPr>
          <p:cNvSpPr txBox="1"/>
          <p:nvPr/>
        </p:nvSpPr>
        <p:spPr>
          <a:xfrm>
            <a:off x="2324428" y="2002954"/>
            <a:ext cx="8599784" cy="1938992"/>
          </a:xfrm>
          <a:prstGeom prst="rect">
            <a:avLst/>
          </a:prstGeom>
          <a:noFill/>
        </p:spPr>
        <p:txBody>
          <a:bodyPr wrap="square">
            <a:spAutoFit/>
          </a:bodyPr>
          <a:lstStyle/>
          <a:p>
            <a:pPr algn="ctr"/>
            <a:r>
              <a:rPr lang="en-US" sz="4000" dirty="0">
                <a:solidFill>
                  <a:schemeClr val="accent1"/>
                </a:solidFill>
              </a:rPr>
              <a:t>The Principles of the Knights of Columbus are Charity, Unity and Fraternity.</a:t>
            </a:r>
          </a:p>
        </p:txBody>
      </p:sp>
      <p:pic>
        <p:nvPicPr>
          <p:cNvPr id="3" name="Picture 2" descr="Logo&#10;&#10;Description automatically generated">
            <a:extLst>
              <a:ext uri="{FF2B5EF4-FFF2-40B4-BE49-F238E27FC236}">
                <a16:creationId xmlns:a16="http://schemas.microsoft.com/office/drawing/2014/main" id="{493790CC-75EA-75FE-97A5-E1B4074600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7680" y="4159513"/>
            <a:ext cx="1828800" cy="1828800"/>
          </a:xfrm>
          <a:prstGeom prst="rect">
            <a:avLst/>
          </a:prstGeom>
        </p:spPr>
      </p:pic>
    </p:spTree>
    <p:extLst>
      <p:ext uri="{BB962C8B-B14F-4D97-AF65-F5344CB8AC3E}">
        <p14:creationId xmlns:p14="http://schemas.microsoft.com/office/powerpoint/2010/main" val="304071758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A19DA6-FD7F-C020-73C7-B6BC2B25AE0B}"/>
              </a:ext>
            </a:extLst>
          </p:cNvPr>
          <p:cNvSpPr txBox="1"/>
          <p:nvPr/>
        </p:nvSpPr>
        <p:spPr>
          <a:xfrm>
            <a:off x="2657004" y="2158837"/>
            <a:ext cx="9006348" cy="3170099"/>
          </a:xfrm>
          <a:prstGeom prst="rect">
            <a:avLst/>
          </a:prstGeom>
          <a:noFill/>
        </p:spPr>
        <p:txBody>
          <a:bodyPr wrap="square" rtlCol="0">
            <a:spAutoFit/>
          </a:bodyPr>
          <a:lstStyle/>
          <a:p>
            <a:pPr algn="ctr"/>
            <a:r>
              <a:rPr lang="en-US" sz="4000" dirty="0">
                <a:solidFill>
                  <a:schemeClr val="accent1"/>
                </a:solidFill>
              </a:rPr>
              <a:t>Cardinal Dougherty Assembly Color Corps participates at many events supporting our Parishes, Local Communities, Veterans Organizations and the Archdiocese of Philadelphia</a:t>
            </a:r>
            <a:endParaRPr lang="en-US" dirty="0">
              <a:solidFill>
                <a:schemeClr val="accent1"/>
              </a:solidFill>
            </a:endParaRPr>
          </a:p>
        </p:txBody>
      </p:sp>
    </p:spTree>
    <p:extLst>
      <p:ext uri="{BB962C8B-B14F-4D97-AF65-F5344CB8AC3E}">
        <p14:creationId xmlns:p14="http://schemas.microsoft.com/office/powerpoint/2010/main" val="232410450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C2B4D0-E569-1CB3-7761-1FCF54648F34}"/>
              </a:ext>
            </a:extLst>
          </p:cNvPr>
          <p:cNvSpPr txBox="1"/>
          <p:nvPr/>
        </p:nvSpPr>
        <p:spPr>
          <a:xfrm>
            <a:off x="1666568" y="2639961"/>
            <a:ext cx="6710516" cy="707886"/>
          </a:xfrm>
          <a:prstGeom prst="rect">
            <a:avLst/>
          </a:prstGeom>
          <a:noFill/>
        </p:spPr>
        <p:txBody>
          <a:bodyPr wrap="square" rtlCol="0">
            <a:spAutoFit/>
          </a:bodyPr>
          <a:lstStyle/>
          <a:p>
            <a:r>
              <a:rPr lang="en-US" sz="4000" dirty="0"/>
              <a:t>.</a:t>
            </a:r>
          </a:p>
        </p:txBody>
      </p:sp>
      <p:sp>
        <p:nvSpPr>
          <p:cNvPr id="4" name="TextBox 3">
            <a:extLst>
              <a:ext uri="{FF2B5EF4-FFF2-40B4-BE49-F238E27FC236}">
                <a16:creationId xmlns:a16="http://schemas.microsoft.com/office/drawing/2014/main" id="{2FA19DA6-FD7F-C020-73C7-B6BC2B25AE0B}"/>
              </a:ext>
            </a:extLst>
          </p:cNvPr>
          <p:cNvSpPr txBox="1"/>
          <p:nvPr/>
        </p:nvSpPr>
        <p:spPr>
          <a:xfrm>
            <a:off x="2738284" y="2540658"/>
            <a:ext cx="9006348" cy="1938992"/>
          </a:xfrm>
          <a:prstGeom prst="rect">
            <a:avLst/>
          </a:prstGeom>
          <a:noFill/>
        </p:spPr>
        <p:txBody>
          <a:bodyPr wrap="square" rtlCol="0">
            <a:spAutoFit/>
          </a:bodyPr>
          <a:lstStyle/>
          <a:p>
            <a:pPr algn="ctr"/>
            <a:r>
              <a:rPr lang="en-US" sz="4000" dirty="0">
                <a:solidFill>
                  <a:schemeClr val="accent1"/>
                </a:solidFill>
              </a:rPr>
              <a:t>The Knights Helping Knights Program has been set up to help Brother Sir Knights in need.</a:t>
            </a:r>
            <a:endParaRPr lang="en-US" dirty="0">
              <a:solidFill>
                <a:schemeClr val="accent1"/>
              </a:solidFill>
            </a:endParaRPr>
          </a:p>
        </p:txBody>
      </p:sp>
    </p:spTree>
    <p:extLst>
      <p:ext uri="{BB962C8B-B14F-4D97-AF65-F5344CB8AC3E}">
        <p14:creationId xmlns:p14="http://schemas.microsoft.com/office/powerpoint/2010/main" val="138418437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C2B4D0-E569-1CB3-7761-1FCF54648F34}"/>
              </a:ext>
            </a:extLst>
          </p:cNvPr>
          <p:cNvSpPr txBox="1"/>
          <p:nvPr/>
        </p:nvSpPr>
        <p:spPr>
          <a:xfrm>
            <a:off x="3814916" y="2367171"/>
            <a:ext cx="6710516" cy="707886"/>
          </a:xfrm>
          <a:prstGeom prst="rect">
            <a:avLst/>
          </a:prstGeom>
          <a:noFill/>
        </p:spPr>
        <p:txBody>
          <a:bodyPr wrap="square" rtlCol="0">
            <a:spAutoFit/>
          </a:bodyPr>
          <a:lstStyle/>
          <a:p>
            <a:r>
              <a:rPr lang="en-US" sz="4000" dirty="0"/>
              <a:t>.</a:t>
            </a:r>
          </a:p>
        </p:txBody>
      </p:sp>
      <p:sp>
        <p:nvSpPr>
          <p:cNvPr id="4" name="TextBox 3">
            <a:extLst>
              <a:ext uri="{FF2B5EF4-FFF2-40B4-BE49-F238E27FC236}">
                <a16:creationId xmlns:a16="http://schemas.microsoft.com/office/drawing/2014/main" id="{2FA19DA6-FD7F-C020-73C7-B6BC2B25AE0B}"/>
              </a:ext>
            </a:extLst>
          </p:cNvPr>
          <p:cNvSpPr txBox="1"/>
          <p:nvPr/>
        </p:nvSpPr>
        <p:spPr>
          <a:xfrm>
            <a:off x="2667000" y="2459504"/>
            <a:ext cx="9006348" cy="1938992"/>
          </a:xfrm>
          <a:prstGeom prst="rect">
            <a:avLst/>
          </a:prstGeom>
          <a:noFill/>
        </p:spPr>
        <p:txBody>
          <a:bodyPr wrap="square" rtlCol="0">
            <a:spAutoFit/>
          </a:bodyPr>
          <a:lstStyle/>
          <a:p>
            <a:pPr algn="ctr"/>
            <a:r>
              <a:rPr lang="en-US" sz="4000" dirty="0">
                <a:solidFill>
                  <a:schemeClr val="accent1"/>
                </a:solidFill>
              </a:rPr>
              <a:t>Cardinal Dougherty Assembly supports our youth through the </a:t>
            </a:r>
          </a:p>
          <a:p>
            <a:pPr algn="ctr"/>
            <a:r>
              <a:rPr lang="en-US" sz="4000" dirty="0">
                <a:solidFill>
                  <a:schemeClr val="accent1"/>
                </a:solidFill>
              </a:rPr>
              <a:t>Catholic Committee on Scouting.</a:t>
            </a:r>
            <a:endParaRPr lang="en-US" dirty="0">
              <a:solidFill>
                <a:schemeClr val="accent1"/>
              </a:solidFill>
            </a:endParaRPr>
          </a:p>
        </p:txBody>
      </p:sp>
    </p:spTree>
    <p:extLst>
      <p:ext uri="{BB962C8B-B14F-4D97-AF65-F5344CB8AC3E}">
        <p14:creationId xmlns:p14="http://schemas.microsoft.com/office/powerpoint/2010/main" val="287909907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sword&#10;&#10;Description automatically generated with medium confidence">
            <a:extLst>
              <a:ext uri="{FF2B5EF4-FFF2-40B4-BE49-F238E27FC236}">
                <a16:creationId xmlns:a16="http://schemas.microsoft.com/office/drawing/2014/main" id="{98DF3188-387B-50EB-D049-7DFA33919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6428" y="1519047"/>
            <a:ext cx="6919144" cy="4753859"/>
          </a:xfrm>
          <a:prstGeom prst="rect">
            <a:avLst/>
          </a:prstGeom>
        </p:spPr>
      </p:pic>
      <p:sp>
        <p:nvSpPr>
          <p:cNvPr id="2" name="TextBox 1">
            <a:extLst>
              <a:ext uri="{FF2B5EF4-FFF2-40B4-BE49-F238E27FC236}">
                <a16:creationId xmlns:a16="http://schemas.microsoft.com/office/drawing/2014/main" id="{2FFA4E03-C424-0B61-FF3E-EC7261D3DE3C}"/>
              </a:ext>
            </a:extLst>
          </p:cNvPr>
          <p:cNvSpPr txBox="1"/>
          <p:nvPr/>
        </p:nvSpPr>
        <p:spPr>
          <a:xfrm>
            <a:off x="1607574" y="811161"/>
            <a:ext cx="9070258" cy="707886"/>
          </a:xfrm>
          <a:prstGeom prst="rect">
            <a:avLst/>
          </a:prstGeom>
          <a:noFill/>
        </p:spPr>
        <p:txBody>
          <a:bodyPr wrap="square" rtlCol="0">
            <a:spAutoFit/>
          </a:bodyPr>
          <a:lstStyle/>
          <a:p>
            <a:pPr algn="ctr"/>
            <a:r>
              <a:rPr lang="en-US" sz="4000" dirty="0">
                <a:solidFill>
                  <a:srgbClr val="FF0000"/>
                </a:solidFill>
              </a:rPr>
              <a:t>Cardinal Dougherty Medal</a:t>
            </a:r>
          </a:p>
        </p:txBody>
      </p:sp>
    </p:spTree>
    <p:extLst>
      <p:ext uri="{BB962C8B-B14F-4D97-AF65-F5344CB8AC3E}">
        <p14:creationId xmlns:p14="http://schemas.microsoft.com/office/powerpoint/2010/main" val="62009836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Sir Knight James Warne, OSA</a:t>
            </a:r>
          </a:p>
          <a:p>
            <a:endParaRPr lang="en-US" sz="4000" dirty="0">
              <a:solidFill>
                <a:schemeClr val="accent1"/>
              </a:solidFill>
            </a:endParaRPr>
          </a:p>
        </p:txBody>
      </p:sp>
    </p:spTree>
    <p:extLst>
      <p:ext uri="{BB962C8B-B14F-4D97-AF65-F5344CB8AC3E}">
        <p14:creationId xmlns:p14="http://schemas.microsoft.com/office/powerpoint/2010/main" val="54224036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Sir Knight William Harper - PSD, FVSM</a:t>
            </a:r>
          </a:p>
          <a:p>
            <a:endParaRPr lang="en-US" sz="4000" dirty="0">
              <a:solidFill>
                <a:schemeClr val="accent1"/>
              </a:solidFill>
            </a:endParaRPr>
          </a:p>
        </p:txBody>
      </p:sp>
    </p:spTree>
    <p:extLst>
      <p:ext uri="{BB962C8B-B14F-4D97-AF65-F5344CB8AC3E}">
        <p14:creationId xmlns:p14="http://schemas.microsoft.com/office/powerpoint/2010/main" val="240002044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it-IT" sz="4000" dirty="0">
                <a:solidFill>
                  <a:srgbClr val="FF0000"/>
                </a:solidFill>
              </a:rPr>
              <a:t>SK Carmine J. Martorelli - FSW, FM, PFN</a:t>
            </a:r>
            <a:endParaRPr lang="en-US" sz="4000" dirty="0">
              <a:solidFill>
                <a:srgbClr val="FF0000"/>
              </a:solidFill>
            </a:endParaRPr>
          </a:p>
          <a:p>
            <a:pPr algn="ctr"/>
            <a:endParaRPr lang="en-US" sz="4000" dirty="0">
              <a:solidFill>
                <a:schemeClr val="accent1"/>
              </a:solidFill>
            </a:endParaRPr>
          </a:p>
        </p:txBody>
      </p:sp>
    </p:spTree>
    <p:extLst>
      <p:ext uri="{BB962C8B-B14F-4D97-AF65-F5344CB8AC3E}">
        <p14:creationId xmlns:p14="http://schemas.microsoft.com/office/powerpoint/2010/main" val="3027333947"/>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Sir Knight Peter Driscoll - PFN</a:t>
            </a:r>
          </a:p>
          <a:p>
            <a:pPr algn="ctr"/>
            <a:endParaRPr lang="en-US" sz="4000" dirty="0">
              <a:solidFill>
                <a:schemeClr val="accent1"/>
              </a:solidFill>
            </a:endParaRPr>
          </a:p>
        </p:txBody>
      </p:sp>
    </p:spTree>
    <p:extLst>
      <p:ext uri="{BB962C8B-B14F-4D97-AF65-F5344CB8AC3E}">
        <p14:creationId xmlns:p14="http://schemas.microsoft.com/office/powerpoint/2010/main" val="94740356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Sir Knight John Cruice - PFN, FDD</a:t>
            </a:r>
          </a:p>
          <a:p>
            <a:pPr algn="ctr"/>
            <a:endParaRPr lang="en-US" sz="4000" dirty="0">
              <a:solidFill>
                <a:schemeClr val="accent1"/>
              </a:solidFill>
            </a:endParaRPr>
          </a:p>
        </p:txBody>
      </p:sp>
    </p:spTree>
    <p:extLst>
      <p:ext uri="{BB962C8B-B14F-4D97-AF65-F5344CB8AC3E}">
        <p14:creationId xmlns:p14="http://schemas.microsoft.com/office/powerpoint/2010/main" val="312779467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it-IT" sz="4000" dirty="0">
                <a:solidFill>
                  <a:srgbClr val="FF0000"/>
                </a:solidFill>
              </a:rPr>
              <a:t>SK Gerard Paradis - PFN</a:t>
            </a:r>
            <a:endParaRPr lang="en-US" sz="4000" dirty="0">
              <a:solidFill>
                <a:srgbClr val="FF0000"/>
              </a:solidFill>
            </a:endParaRPr>
          </a:p>
          <a:p>
            <a:pPr algn="ctr"/>
            <a:endParaRPr lang="en-US" sz="4000" dirty="0">
              <a:solidFill>
                <a:schemeClr val="accent1"/>
              </a:solidFill>
            </a:endParaRPr>
          </a:p>
        </p:txBody>
      </p:sp>
    </p:spTree>
    <p:extLst>
      <p:ext uri="{BB962C8B-B14F-4D97-AF65-F5344CB8AC3E}">
        <p14:creationId xmlns:p14="http://schemas.microsoft.com/office/powerpoint/2010/main" val="108511438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96E738-30DC-CB17-8F8C-350900BC6717}"/>
              </a:ext>
            </a:extLst>
          </p:cNvPr>
          <p:cNvSpPr txBox="1"/>
          <p:nvPr/>
        </p:nvSpPr>
        <p:spPr>
          <a:xfrm>
            <a:off x="2905760" y="2998634"/>
            <a:ext cx="8315304" cy="1938992"/>
          </a:xfrm>
          <a:prstGeom prst="rect">
            <a:avLst/>
          </a:prstGeom>
          <a:noFill/>
        </p:spPr>
        <p:txBody>
          <a:bodyPr wrap="square">
            <a:spAutoFit/>
          </a:bodyPr>
          <a:lstStyle/>
          <a:p>
            <a:pPr algn="ctr"/>
            <a:r>
              <a:rPr lang="en-US" sz="4000" dirty="0">
                <a:solidFill>
                  <a:schemeClr val="accent1"/>
                </a:solidFill>
              </a:rPr>
              <a:t>The </a:t>
            </a:r>
            <a:r>
              <a:rPr lang="en-US" sz="4000" dirty="0">
                <a:solidFill>
                  <a:schemeClr val="accent1"/>
                </a:solidFill>
                <a:hlinkClick r:id="rId2">
                  <a:extLst>
                    <a:ext uri="{A12FA001-AC4F-418D-AE19-62706E023703}">
                      <ahyp:hlinkClr xmlns:ahyp="http://schemas.microsoft.com/office/drawing/2018/hyperlinkcolor" val="tx"/>
                    </a:ext>
                  </a:extLst>
                </a:hlinkClick>
              </a:rPr>
              <a:t>Fourth Degree</a:t>
            </a:r>
            <a:r>
              <a:rPr lang="en-US" sz="4000" dirty="0">
                <a:solidFill>
                  <a:schemeClr val="accent1"/>
                </a:solidFill>
              </a:rPr>
              <a:t> was established on February 22, 1900, on the principle of patriotism. </a:t>
            </a:r>
          </a:p>
        </p:txBody>
      </p:sp>
    </p:spTree>
    <p:extLst>
      <p:ext uri="{BB962C8B-B14F-4D97-AF65-F5344CB8AC3E}">
        <p14:creationId xmlns:p14="http://schemas.microsoft.com/office/powerpoint/2010/main" val="426719596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SK Aaron Cubbage - PSD, FM</a:t>
            </a:r>
          </a:p>
          <a:p>
            <a:pPr algn="ctr"/>
            <a:endParaRPr lang="en-US" sz="4000" dirty="0">
              <a:solidFill>
                <a:schemeClr val="accent1"/>
              </a:solidFill>
            </a:endParaRPr>
          </a:p>
        </p:txBody>
      </p:sp>
    </p:spTree>
    <p:extLst>
      <p:ext uri="{BB962C8B-B14F-4D97-AF65-F5344CB8AC3E}">
        <p14:creationId xmlns:p14="http://schemas.microsoft.com/office/powerpoint/2010/main" val="1944532788"/>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4401205"/>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SK Reverend Dennis Weber </a:t>
            </a:r>
            <a:r>
              <a:rPr lang="en-US" sz="4000" dirty="0" err="1">
                <a:solidFill>
                  <a:srgbClr val="FF0000"/>
                </a:solidFill>
              </a:rPr>
              <a:t>SdC</a:t>
            </a:r>
            <a:r>
              <a:rPr lang="en-US" sz="4000" dirty="0">
                <a:solidFill>
                  <a:srgbClr val="FF0000"/>
                </a:solidFill>
              </a:rPr>
              <a:t>, </a:t>
            </a:r>
          </a:p>
          <a:p>
            <a:pPr algn="ctr"/>
            <a:r>
              <a:rPr lang="en-US" sz="4000" dirty="0">
                <a:solidFill>
                  <a:srgbClr val="FF0000"/>
                </a:solidFill>
              </a:rPr>
              <a:t>Former State Chaplain, Faithful Friar</a:t>
            </a:r>
          </a:p>
          <a:p>
            <a:pPr algn="ctr"/>
            <a:endParaRPr lang="en-US" sz="4000" dirty="0">
              <a:solidFill>
                <a:schemeClr val="accent1"/>
              </a:solidFill>
            </a:endParaRPr>
          </a:p>
        </p:txBody>
      </p:sp>
    </p:spTree>
    <p:extLst>
      <p:ext uri="{BB962C8B-B14F-4D97-AF65-F5344CB8AC3E}">
        <p14:creationId xmlns:p14="http://schemas.microsoft.com/office/powerpoint/2010/main" val="106721513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SK Benjamin J. Linowski, Jr – PFN, FDD </a:t>
            </a:r>
          </a:p>
          <a:p>
            <a:pPr algn="ctr"/>
            <a:endParaRPr lang="en-US" sz="4000" dirty="0">
              <a:solidFill>
                <a:schemeClr val="accent1"/>
              </a:solidFill>
            </a:endParaRPr>
          </a:p>
        </p:txBody>
      </p:sp>
    </p:spTree>
    <p:extLst>
      <p:ext uri="{BB962C8B-B14F-4D97-AF65-F5344CB8AC3E}">
        <p14:creationId xmlns:p14="http://schemas.microsoft.com/office/powerpoint/2010/main" val="2739487877"/>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SK John Cruice, Jr – PFN, FDD </a:t>
            </a:r>
          </a:p>
          <a:p>
            <a:pPr algn="ctr"/>
            <a:endParaRPr lang="en-US" sz="4000" dirty="0">
              <a:solidFill>
                <a:schemeClr val="accent1"/>
              </a:solidFill>
            </a:endParaRPr>
          </a:p>
        </p:txBody>
      </p:sp>
    </p:spTree>
    <p:extLst>
      <p:ext uri="{BB962C8B-B14F-4D97-AF65-F5344CB8AC3E}">
        <p14:creationId xmlns:p14="http://schemas.microsoft.com/office/powerpoint/2010/main" val="697999977"/>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SK Patrick McFadden – </a:t>
            </a:r>
            <a:r>
              <a:rPr lang="nl-NL" sz="4000" dirty="0">
                <a:solidFill>
                  <a:srgbClr val="FF0000"/>
                </a:solidFill>
              </a:rPr>
              <a:t>PFN, FDD </a:t>
            </a:r>
            <a:r>
              <a:rPr lang="en-US" sz="4000" dirty="0">
                <a:solidFill>
                  <a:srgbClr val="FF0000"/>
                </a:solidFill>
              </a:rPr>
              <a:t> </a:t>
            </a:r>
          </a:p>
          <a:p>
            <a:pPr algn="ctr"/>
            <a:endParaRPr lang="en-US" sz="4000" dirty="0">
              <a:solidFill>
                <a:schemeClr val="accent1"/>
              </a:solidFill>
            </a:endParaRPr>
          </a:p>
        </p:txBody>
      </p:sp>
    </p:spTree>
    <p:extLst>
      <p:ext uri="{BB962C8B-B14F-4D97-AF65-F5344CB8AC3E}">
        <p14:creationId xmlns:p14="http://schemas.microsoft.com/office/powerpoint/2010/main" val="317259438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en-US" sz="4000" dirty="0">
                <a:solidFill>
                  <a:srgbClr val="FF0000"/>
                </a:solidFill>
              </a:rPr>
              <a:t>SK Charles Cunningham - PFN, FDD</a:t>
            </a:r>
          </a:p>
          <a:p>
            <a:pPr algn="ctr"/>
            <a:endParaRPr lang="en-US" sz="4000" dirty="0">
              <a:solidFill>
                <a:schemeClr val="accent1"/>
              </a:solidFill>
            </a:endParaRPr>
          </a:p>
        </p:txBody>
      </p:sp>
    </p:spTree>
    <p:extLst>
      <p:ext uri="{BB962C8B-B14F-4D97-AF65-F5344CB8AC3E}">
        <p14:creationId xmlns:p14="http://schemas.microsoft.com/office/powerpoint/2010/main" val="246911815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nl-NL" sz="4000" dirty="0">
                <a:solidFill>
                  <a:srgbClr val="FF0000"/>
                </a:solidFill>
              </a:rPr>
              <a:t>SK Neal Pizzano – PFN, PGK </a:t>
            </a:r>
            <a:endParaRPr lang="en-US" sz="4000" dirty="0">
              <a:solidFill>
                <a:srgbClr val="FF0000"/>
              </a:solidFill>
            </a:endParaRPr>
          </a:p>
          <a:p>
            <a:pPr algn="ctr"/>
            <a:endParaRPr lang="en-US" sz="4000" dirty="0">
              <a:solidFill>
                <a:schemeClr val="accent1"/>
              </a:solidFill>
            </a:endParaRPr>
          </a:p>
        </p:txBody>
      </p:sp>
    </p:spTree>
    <p:extLst>
      <p:ext uri="{BB962C8B-B14F-4D97-AF65-F5344CB8AC3E}">
        <p14:creationId xmlns:p14="http://schemas.microsoft.com/office/powerpoint/2010/main" val="1301230977"/>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nl-NL" sz="4000" dirty="0">
                <a:solidFill>
                  <a:srgbClr val="FF0000"/>
                </a:solidFill>
              </a:rPr>
              <a:t>SK Fran O’Hara – FSW, PFN </a:t>
            </a:r>
            <a:endParaRPr lang="en-US" sz="4000" dirty="0">
              <a:solidFill>
                <a:srgbClr val="FF0000"/>
              </a:solidFill>
            </a:endParaRPr>
          </a:p>
          <a:p>
            <a:pPr algn="ctr"/>
            <a:endParaRPr lang="en-US" sz="4000" dirty="0">
              <a:solidFill>
                <a:schemeClr val="accent1"/>
              </a:solidFill>
            </a:endParaRPr>
          </a:p>
        </p:txBody>
      </p:sp>
    </p:spTree>
    <p:extLst>
      <p:ext uri="{BB962C8B-B14F-4D97-AF65-F5344CB8AC3E}">
        <p14:creationId xmlns:p14="http://schemas.microsoft.com/office/powerpoint/2010/main" val="1713302238"/>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nl-NL" sz="4000" dirty="0">
                <a:solidFill>
                  <a:srgbClr val="FF0000"/>
                </a:solidFill>
              </a:rPr>
              <a:t>SK Harry Mirra – PGK </a:t>
            </a:r>
            <a:endParaRPr lang="en-US" sz="4000" dirty="0">
              <a:solidFill>
                <a:srgbClr val="FF0000"/>
              </a:solidFill>
            </a:endParaRPr>
          </a:p>
          <a:p>
            <a:pPr algn="ctr"/>
            <a:endParaRPr lang="en-US" sz="4000" dirty="0">
              <a:solidFill>
                <a:schemeClr val="accent1"/>
              </a:solidFill>
            </a:endParaRPr>
          </a:p>
        </p:txBody>
      </p:sp>
    </p:spTree>
    <p:extLst>
      <p:ext uri="{BB962C8B-B14F-4D97-AF65-F5344CB8AC3E}">
        <p14:creationId xmlns:p14="http://schemas.microsoft.com/office/powerpoint/2010/main" val="356125195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A711A-BD6A-B846-6674-366E812BD710}"/>
              </a:ext>
            </a:extLst>
          </p:cNvPr>
          <p:cNvSpPr txBox="1"/>
          <p:nvPr/>
        </p:nvSpPr>
        <p:spPr>
          <a:xfrm>
            <a:off x="2670302" y="2144928"/>
            <a:ext cx="9208370" cy="3785652"/>
          </a:xfrm>
          <a:prstGeom prst="rect">
            <a:avLst/>
          </a:prstGeom>
          <a:noFill/>
        </p:spPr>
        <p:txBody>
          <a:bodyPr wrap="square">
            <a:spAutoFit/>
          </a:bodyPr>
          <a:lstStyle/>
          <a:p>
            <a:pPr algn="ctr"/>
            <a:r>
              <a:rPr lang="en-US" sz="4000" dirty="0">
                <a:solidFill>
                  <a:schemeClr val="accent1"/>
                </a:solidFill>
              </a:rPr>
              <a:t>The most prestigious award given by the Assembly is the Cardinal Dougherty Medal. Recipients of the Cardinal Dougherty are:</a:t>
            </a:r>
          </a:p>
          <a:p>
            <a:pPr algn="ctr"/>
            <a:endParaRPr lang="en-US" sz="4000" dirty="0">
              <a:solidFill>
                <a:schemeClr val="accent1"/>
              </a:solidFill>
            </a:endParaRPr>
          </a:p>
          <a:p>
            <a:pPr algn="ctr"/>
            <a:r>
              <a:rPr lang="nl-NL" sz="4000" dirty="0">
                <a:solidFill>
                  <a:srgbClr val="FF0000"/>
                </a:solidFill>
              </a:rPr>
              <a:t>SK Joseph Paoletti -  FST, FM</a:t>
            </a:r>
            <a:endParaRPr lang="en-US" sz="4000" dirty="0">
              <a:solidFill>
                <a:srgbClr val="FF0000"/>
              </a:solidFill>
            </a:endParaRPr>
          </a:p>
          <a:p>
            <a:pPr algn="ctr"/>
            <a:endParaRPr lang="en-US" sz="4000" dirty="0">
              <a:solidFill>
                <a:schemeClr val="accent1"/>
              </a:solidFill>
            </a:endParaRPr>
          </a:p>
        </p:txBody>
      </p:sp>
    </p:spTree>
    <p:extLst>
      <p:ext uri="{BB962C8B-B14F-4D97-AF65-F5344CB8AC3E}">
        <p14:creationId xmlns:p14="http://schemas.microsoft.com/office/powerpoint/2010/main" val="3349517262"/>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96E738-30DC-CB17-8F8C-350900BC6717}"/>
              </a:ext>
            </a:extLst>
          </p:cNvPr>
          <p:cNvSpPr txBox="1"/>
          <p:nvPr/>
        </p:nvSpPr>
        <p:spPr>
          <a:xfrm>
            <a:off x="2621280" y="2132494"/>
            <a:ext cx="8615024" cy="3785652"/>
          </a:xfrm>
          <a:prstGeom prst="rect">
            <a:avLst/>
          </a:prstGeom>
          <a:noFill/>
        </p:spPr>
        <p:txBody>
          <a:bodyPr wrap="square">
            <a:spAutoFit/>
          </a:bodyPr>
          <a:lstStyle/>
          <a:p>
            <a:pPr algn="ctr"/>
            <a:r>
              <a:rPr lang="en-US" sz="4000" dirty="0">
                <a:solidFill>
                  <a:schemeClr val="accent1"/>
                </a:solidFill>
              </a:rPr>
              <a:t>The Supreme Assembly is the governing body and is composed of the Supreme Master Dennis Stoddard, the Supreme Knight Dennis Kelly, the Supreme Secretary Patrick Mason and 20 Vice Supreme Masters.</a:t>
            </a:r>
          </a:p>
        </p:txBody>
      </p:sp>
    </p:spTree>
    <p:extLst>
      <p:ext uri="{BB962C8B-B14F-4D97-AF65-F5344CB8AC3E}">
        <p14:creationId xmlns:p14="http://schemas.microsoft.com/office/powerpoint/2010/main" val="180373554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B1B7AA5F-EA1A-DE8D-B7C7-2814B72E99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7949" y="1634612"/>
            <a:ext cx="4565173" cy="4565173"/>
          </a:xfrm>
          <a:prstGeom prst="rect">
            <a:avLst/>
          </a:prstGeom>
        </p:spPr>
      </p:pic>
      <p:sp>
        <p:nvSpPr>
          <p:cNvPr id="2" name="TextBox 1">
            <a:extLst>
              <a:ext uri="{FF2B5EF4-FFF2-40B4-BE49-F238E27FC236}">
                <a16:creationId xmlns:a16="http://schemas.microsoft.com/office/drawing/2014/main" id="{51F4094B-E5BE-BFA5-B79A-74FD3573FE36}"/>
              </a:ext>
            </a:extLst>
          </p:cNvPr>
          <p:cNvSpPr txBox="1"/>
          <p:nvPr/>
        </p:nvSpPr>
        <p:spPr>
          <a:xfrm>
            <a:off x="796413" y="811161"/>
            <a:ext cx="10633587" cy="707886"/>
          </a:xfrm>
          <a:prstGeom prst="rect">
            <a:avLst/>
          </a:prstGeom>
          <a:noFill/>
        </p:spPr>
        <p:txBody>
          <a:bodyPr wrap="square" rtlCol="0">
            <a:spAutoFit/>
          </a:bodyPr>
          <a:lstStyle/>
          <a:p>
            <a:pPr algn="ctr"/>
            <a:r>
              <a:rPr lang="en-US" sz="4000" dirty="0">
                <a:solidFill>
                  <a:srgbClr val="FF0000"/>
                </a:solidFill>
              </a:rPr>
              <a:t>State Officers from Cardinal Dougherty Assembly</a:t>
            </a:r>
          </a:p>
        </p:txBody>
      </p:sp>
    </p:spTree>
    <p:extLst>
      <p:ext uri="{BB962C8B-B14F-4D97-AF65-F5344CB8AC3E}">
        <p14:creationId xmlns:p14="http://schemas.microsoft.com/office/powerpoint/2010/main" val="426444245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Warden Charles </a:t>
            </a:r>
            <a:r>
              <a:rPr lang="en-US" sz="4000" dirty="0" err="1">
                <a:solidFill>
                  <a:srgbClr val="FF0000"/>
                </a:solidFill>
              </a:rPr>
              <a:t>Shillingford</a:t>
            </a:r>
            <a:endParaRPr lang="en-US" sz="4000" dirty="0">
              <a:solidFill>
                <a:srgbClr val="FF0000"/>
              </a:solidFill>
            </a:endParaRPr>
          </a:p>
          <a:p>
            <a:pPr algn="ctr"/>
            <a:r>
              <a:rPr lang="en-US" sz="4000" dirty="0">
                <a:solidFill>
                  <a:srgbClr val="FF0000"/>
                </a:solidFill>
              </a:rPr>
              <a:t>De La Salle Council 590</a:t>
            </a:r>
          </a:p>
        </p:txBody>
      </p:sp>
    </p:spTree>
    <p:extLst>
      <p:ext uri="{BB962C8B-B14F-4D97-AF65-F5344CB8AC3E}">
        <p14:creationId xmlns:p14="http://schemas.microsoft.com/office/powerpoint/2010/main" val="3978995488"/>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Warden Carmen </a:t>
            </a:r>
            <a:r>
              <a:rPr lang="it-IT" sz="4000" dirty="0">
                <a:solidFill>
                  <a:srgbClr val="FF0000"/>
                </a:solidFill>
              </a:rPr>
              <a:t>Martorelli</a:t>
            </a:r>
            <a:endParaRPr lang="en-US" sz="4000" dirty="0">
              <a:solidFill>
                <a:srgbClr val="FF0000"/>
              </a:solidFill>
            </a:endParaRPr>
          </a:p>
          <a:p>
            <a:pPr algn="ctr"/>
            <a:r>
              <a:rPr lang="en-US" sz="4000" dirty="0">
                <a:solidFill>
                  <a:srgbClr val="FF0000"/>
                </a:solidFill>
              </a:rPr>
              <a:t>Marian Council 3753</a:t>
            </a:r>
          </a:p>
        </p:txBody>
      </p:sp>
    </p:spTree>
    <p:extLst>
      <p:ext uri="{BB962C8B-B14F-4D97-AF65-F5344CB8AC3E}">
        <p14:creationId xmlns:p14="http://schemas.microsoft.com/office/powerpoint/2010/main" val="301829665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Treasurer Jack Horan</a:t>
            </a:r>
          </a:p>
          <a:p>
            <a:pPr algn="ctr"/>
            <a:r>
              <a:rPr lang="en-US" sz="4000" dirty="0">
                <a:solidFill>
                  <a:srgbClr val="FF0000"/>
                </a:solidFill>
              </a:rPr>
              <a:t>Peace Council 4518</a:t>
            </a:r>
          </a:p>
        </p:txBody>
      </p:sp>
    </p:spTree>
    <p:extLst>
      <p:ext uri="{BB962C8B-B14F-4D97-AF65-F5344CB8AC3E}">
        <p14:creationId xmlns:p14="http://schemas.microsoft.com/office/powerpoint/2010/main" val="22041466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Advocate Mike </a:t>
            </a:r>
            <a:r>
              <a:rPr lang="en-US" sz="4000" dirty="0" err="1">
                <a:solidFill>
                  <a:srgbClr val="FF0000"/>
                </a:solidFill>
              </a:rPr>
              <a:t>Gilfedder</a:t>
            </a:r>
            <a:endParaRPr lang="en-US" sz="4000" dirty="0">
              <a:solidFill>
                <a:srgbClr val="FF0000"/>
              </a:solidFill>
            </a:endParaRPr>
          </a:p>
          <a:p>
            <a:pPr algn="ctr"/>
            <a:r>
              <a:rPr lang="en-US" sz="4000" dirty="0">
                <a:solidFill>
                  <a:srgbClr val="FF0000"/>
                </a:solidFill>
              </a:rPr>
              <a:t>De La Salle Council 590</a:t>
            </a:r>
          </a:p>
        </p:txBody>
      </p:sp>
    </p:spTree>
    <p:extLst>
      <p:ext uri="{BB962C8B-B14F-4D97-AF65-F5344CB8AC3E}">
        <p14:creationId xmlns:p14="http://schemas.microsoft.com/office/powerpoint/2010/main" val="2278396637"/>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Treasurer Joe Caromano</a:t>
            </a:r>
          </a:p>
          <a:p>
            <a:pPr algn="ctr"/>
            <a:r>
              <a:rPr lang="en-US" sz="4000" dirty="0">
                <a:solidFill>
                  <a:srgbClr val="FF0000"/>
                </a:solidFill>
              </a:rPr>
              <a:t>Mater Dei Council 4129</a:t>
            </a:r>
          </a:p>
        </p:txBody>
      </p:sp>
    </p:spTree>
    <p:extLst>
      <p:ext uri="{BB962C8B-B14F-4D97-AF65-F5344CB8AC3E}">
        <p14:creationId xmlns:p14="http://schemas.microsoft.com/office/powerpoint/2010/main" val="115193492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Secretary Dan Eury</a:t>
            </a:r>
          </a:p>
          <a:p>
            <a:pPr algn="ctr"/>
            <a:r>
              <a:rPr lang="en-US" sz="4000" dirty="0">
                <a:solidFill>
                  <a:srgbClr val="FF0000"/>
                </a:solidFill>
              </a:rPr>
              <a:t>Mater Dei Council 4129</a:t>
            </a:r>
          </a:p>
        </p:txBody>
      </p:sp>
    </p:spTree>
    <p:extLst>
      <p:ext uri="{BB962C8B-B14F-4D97-AF65-F5344CB8AC3E}">
        <p14:creationId xmlns:p14="http://schemas.microsoft.com/office/powerpoint/2010/main" val="424227520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Deputy Ron Cubbage</a:t>
            </a:r>
          </a:p>
          <a:p>
            <a:pPr algn="ctr"/>
            <a:r>
              <a:rPr lang="en-US" sz="4000" dirty="0">
                <a:solidFill>
                  <a:srgbClr val="FF0000"/>
                </a:solidFill>
              </a:rPr>
              <a:t>De La Salle Council 590</a:t>
            </a:r>
          </a:p>
        </p:txBody>
      </p:sp>
    </p:spTree>
    <p:extLst>
      <p:ext uri="{BB962C8B-B14F-4D97-AF65-F5344CB8AC3E}">
        <p14:creationId xmlns:p14="http://schemas.microsoft.com/office/powerpoint/2010/main" val="64094009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Secretary Rick Terroni</a:t>
            </a:r>
          </a:p>
          <a:p>
            <a:pPr algn="ctr"/>
            <a:r>
              <a:rPr lang="en-US" sz="4000" dirty="0">
                <a:solidFill>
                  <a:srgbClr val="FF0000"/>
                </a:solidFill>
              </a:rPr>
              <a:t>Mater Dei Council 4129</a:t>
            </a:r>
          </a:p>
        </p:txBody>
      </p:sp>
    </p:spTree>
    <p:extLst>
      <p:ext uri="{BB962C8B-B14F-4D97-AF65-F5344CB8AC3E}">
        <p14:creationId xmlns:p14="http://schemas.microsoft.com/office/powerpoint/2010/main" val="347757316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Warden Fran O’Hara</a:t>
            </a:r>
          </a:p>
          <a:p>
            <a:pPr algn="ctr"/>
            <a:r>
              <a:rPr lang="en-US" sz="4000" dirty="0">
                <a:solidFill>
                  <a:srgbClr val="FF0000"/>
                </a:solidFill>
              </a:rPr>
              <a:t>Peace Council 4518</a:t>
            </a:r>
          </a:p>
        </p:txBody>
      </p:sp>
    </p:spTree>
    <p:extLst>
      <p:ext uri="{BB962C8B-B14F-4D97-AF65-F5344CB8AC3E}">
        <p14:creationId xmlns:p14="http://schemas.microsoft.com/office/powerpoint/2010/main" val="373576256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96E738-30DC-CB17-8F8C-350900BC6717}"/>
              </a:ext>
            </a:extLst>
          </p:cNvPr>
          <p:cNvSpPr txBox="1"/>
          <p:nvPr/>
        </p:nvSpPr>
        <p:spPr>
          <a:xfrm>
            <a:off x="3068320" y="2165514"/>
            <a:ext cx="7975600" cy="3170099"/>
          </a:xfrm>
          <a:prstGeom prst="rect">
            <a:avLst/>
          </a:prstGeom>
          <a:noFill/>
        </p:spPr>
        <p:txBody>
          <a:bodyPr wrap="square">
            <a:spAutoFit/>
          </a:bodyPr>
          <a:lstStyle/>
          <a:p>
            <a:pPr algn="ctr"/>
            <a:r>
              <a:rPr lang="en-US" sz="4000" dirty="0">
                <a:solidFill>
                  <a:schemeClr val="accent1"/>
                </a:solidFill>
              </a:rPr>
              <a:t>The Calvert Province covers Delaware, District of Columbia, Maryland, Pennsylvania and Virginia for the Knights of Columbus Fourth Degree Members</a:t>
            </a:r>
          </a:p>
        </p:txBody>
      </p:sp>
    </p:spTree>
    <p:extLst>
      <p:ext uri="{BB962C8B-B14F-4D97-AF65-F5344CB8AC3E}">
        <p14:creationId xmlns:p14="http://schemas.microsoft.com/office/powerpoint/2010/main" val="419667697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D13B8-DF76-844F-66CF-F2C4BDFF9CF3}"/>
              </a:ext>
            </a:extLst>
          </p:cNvPr>
          <p:cNvSpPr txBox="1"/>
          <p:nvPr/>
        </p:nvSpPr>
        <p:spPr>
          <a:xfrm>
            <a:off x="2595961" y="2291121"/>
            <a:ext cx="8400897" cy="3170099"/>
          </a:xfrm>
          <a:prstGeom prst="rect">
            <a:avLst/>
          </a:prstGeom>
          <a:noFill/>
        </p:spPr>
        <p:txBody>
          <a:bodyPr wrap="square">
            <a:spAutoFit/>
          </a:bodyPr>
          <a:lstStyle/>
          <a:p>
            <a:r>
              <a:rPr lang="en-US" sz="4000" dirty="0">
                <a:solidFill>
                  <a:schemeClr val="accent1"/>
                </a:solidFill>
              </a:rPr>
              <a:t>Seven Sir Knights of Cardinal Dougherty Assembly were elected as State Officers</a:t>
            </a:r>
          </a:p>
          <a:p>
            <a:endParaRPr lang="en-US" sz="4000" dirty="0"/>
          </a:p>
          <a:p>
            <a:pPr algn="ctr"/>
            <a:r>
              <a:rPr lang="en-US" sz="4000" dirty="0">
                <a:solidFill>
                  <a:srgbClr val="FF0000"/>
                </a:solidFill>
              </a:rPr>
              <a:t>State Treasurer Joe Paoletti</a:t>
            </a:r>
          </a:p>
          <a:p>
            <a:pPr algn="ctr"/>
            <a:r>
              <a:rPr lang="en-US" sz="4000" dirty="0">
                <a:solidFill>
                  <a:srgbClr val="FF0000"/>
                </a:solidFill>
              </a:rPr>
              <a:t>De La Salle Council 590</a:t>
            </a:r>
          </a:p>
        </p:txBody>
      </p:sp>
    </p:spTree>
    <p:extLst>
      <p:ext uri="{BB962C8B-B14F-4D97-AF65-F5344CB8AC3E}">
        <p14:creationId xmlns:p14="http://schemas.microsoft.com/office/powerpoint/2010/main" val="55256212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208032C-1527-3D6C-0791-279DE95B6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3147" y="1519047"/>
            <a:ext cx="1605705" cy="4856519"/>
          </a:xfrm>
          <a:prstGeom prst="rect">
            <a:avLst/>
          </a:prstGeom>
        </p:spPr>
      </p:pic>
      <p:sp>
        <p:nvSpPr>
          <p:cNvPr id="2" name="TextBox 1">
            <a:extLst>
              <a:ext uri="{FF2B5EF4-FFF2-40B4-BE49-F238E27FC236}">
                <a16:creationId xmlns:a16="http://schemas.microsoft.com/office/drawing/2014/main" id="{7185DB9A-1D4F-FAE8-AB5A-8ECCFE05D74F}"/>
              </a:ext>
            </a:extLst>
          </p:cNvPr>
          <p:cNvSpPr txBox="1"/>
          <p:nvPr/>
        </p:nvSpPr>
        <p:spPr>
          <a:xfrm>
            <a:off x="646470" y="482434"/>
            <a:ext cx="10899058" cy="707886"/>
          </a:xfrm>
          <a:prstGeom prst="rect">
            <a:avLst/>
          </a:prstGeom>
          <a:noFill/>
        </p:spPr>
        <p:txBody>
          <a:bodyPr wrap="square" rtlCol="0">
            <a:spAutoFit/>
          </a:bodyPr>
          <a:lstStyle/>
          <a:p>
            <a:pPr algn="ctr"/>
            <a:r>
              <a:rPr lang="en-US" sz="4000" dirty="0">
                <a:solidFill>
                  <a:srgbClr val="FF0000"/>
                </a:solidFill>
              </a:rPr>
              <a:t>Worthy Masters from Cardinal Dougherty Assembly</a:t>
            </a:r>
          </a:p>
        </p:txBody>
      </p:sp>
    </p:spTree>
    <p:extLst>
      <p:ext uri="{BB962C8B-B14F-4D97-AF65-F5344CB8AC3E}">
        <p14:creationId xmlns:p14="http://schemas.microsoft.com/office/powerpoint/2010/main" val="158849227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4DD0B70-AC62-E7B4-327C-B2ACFCEA9440}"/>
              </a:ext>
            </a:extLst>
          </p:cNvPr>
          <p:cNvSpPr txBox="1"/>
          <p:nvPr/>
        </p:nvSpPr>
        <p:spPr>
          <a:xfrm>
            <a:off x="2895273" y="2329262"/>
            <a:ext cx="8893277" cy="4062651"/>
          </a:xfrm>
          <a:prstGeom prst="rect">
            <a:avLst/>
          </a:prstGeom>
          <a:noFill/>
        </p:spPr>
        <p:txBody>
          <a:bodyPr wrap="square" rtlCol="0">
            <a:spAutoFit/>
          </a:bodyPr>
          <a:lstStyle/>
          <a:p>
            <a:r>
              <a:rPr lang="en-US" sz="4000" dirty="0">
                <a:solidFill>
                  <a:schemeClr val="accent1"/>
                </a:solidFill>
              </a:rPr>
              <a:t>Five Sir Knights from our Assembly have attained the position of Master. </a:t>
            </a:r>
          </a:p>
          <a:p>
            <a:endParaRPr lang="en-US" sz="4000" dirty="0"/>
          </a:p>
          <a:p>
            <a:pPr algn="ctr"/>
            <a:r>
              <a:rPr lang="en-US" sz="4000" dirty="0">
                <a:solidFill>
                  <a:srgbClr val="FF0000"/>
                </a:solidFill>
              </a:rPr>
              <a:t>SK Frank J. Eustace, Jr., Esq. </a:t>
            </a:r>
          </a:p>
          <a:p>
            <a:pPr algn="ctr"/>
            <a:r>
              <a:rPr lang="en-US" sz="4000" dirty="0">
                <a:solidFill>
                  <a:srgbClr val="FF0000"/>
                </a:solidFill>
              </a:rPr>
              <a:t>1958 -1962</a:t>
            </a:r>
          </a:p>
          <a:p>
            <a:pPr algn="ctr"/>
            <a:r>
              <a:rPr lang="en-US" sz="4000" dirty="0">
                <a:solidFill>
                  <a:srgbClr val="FF0000"/>
                </a:solidFill>
              </a:rPr>
              <a:t> Columbus Council 992</a:t>
            </a:r>
          </a:p>
          <a:p>
            <a:endParaRPr lang="en-US" dirty="0"/>
          </a:p>
        </p:txBody>
      </p:sp>
    </p:spTree>
    <p:extLst>
      <p:ext uri="{BB962C8B-B14F-4D97-AF65-F5344CB8AC3E}">
        <p14:creationId xmlns:p14="http://schemas.microsoft.com/office/powerpoint/2010/main" val="98223816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4DD0B70-AC62-E7B4-327C-B2ACFCEA9440}"/>
              </a:ext>
            </a:extLst>
          </p:cNvPr>
          <p:cNvSpPr txBox="1"/>
          <p:nvPr/>
        </p:nvSpPr>
        <p:spPr>
          <a:xfrm>
            <a:off x="2712393" y="2349582"/>
            <a:ext cx="8893277" cy="4062651"/>
          </a:xfrm>
          <a:prstGeom prst="rect">
            <a:avLst/>
          </a:prstGeom>
          <a:noFill/>
        </p:spPr>
        <p:txBody>
          <a:bodyPr wrap="square" rtlCol="0">
            <a:spAutoFit/>
          </a:bodyPr>
          <a:lstStyle/>
          <a:p>
            <a:r>
              <a:rPr lang="en-US" sz="4000" dirty="0">
                <a:solidFill>
                  <a:schemeClr val="accent1"/>
                </a:solidFill>
              </a:rPr>
              <a:t>Five Sir Knights from our Assembly have attained the position of Master. </a:t>
            </a:r>
          </a:p>
          <a:p>
            <a:endParaRPr lang="en-US" sz="4000" dirty="0"/>
          </a:p>
          <a:p>
            <a:pPr algn="ctr"/>
            <a:r>
              <a:rPr lang="it-IT" sz="4000" dirty="0">
                <a:solidFill>
                  <a:srgbClr val="FF0000"/>
                </a:solidFill>
              </a:rPr>
              <a:t>SK Carmine J. Martorelli </a:t>
            </a:r>
          </a:p>
          <a:p>
            <a:pPr algn="ctr"/>
            <a:r>
              <a:rPr lang="it-IT" sz="4000" dirty="0">
                <a:solidFill>
                  <a:srgbClr val="FF0000"/>
                </a:solidFill>
              </a:rPr>
              <a:t>1976 - 1978 </a:t>
            </a:r>
          </a:p>
          <a:p>
            <a:pPr algn="ctr"/>
            <a:r>
              <a:rPr lang="it-IT" sz="4000" dirty="0">
                <a:solidFill>
                  <a:srgbClr val="FF0000"/>
                </a:solidFill>
              </a:rPr>
              <a:t>Marian Council 3753</a:t>
            </a:r>
            <a:endParaRPr lang="en-US" sz="4000" dirty="0">
              <a:solidFill>
                <a:srgbClr val="FF0000"/>
              </a:solidFill>
            </a:endParaRPr>
          </a:p>
          <a:p>
            <a:endParaRPr lang="en-US" dirty="0"/>
          </a:p>
        </p:txBody>
      </p:sp>
    </p:spTree>
    <p:extLst>
      <p:ext uri="{BB962C8B-B14F-4D97-AF65-F5344CB8AC3E}">
        <p14:creationId xmlns:p14="http://schemas.microsoft.com/office/powerpoint/2010/main" val="118643607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4DD0B70-AC62-E7B4-327C-B2ACFCEA9440}"/>
              </a:ext>
            </a:extLst>
          </p:cNvPr>
          <p:cNvSpPr txBox="1"/>
          <p:nvPr/>
        </p:nvSpPr>
        <p:spPr>
          <a:xfrm>
            <a:off x="2915593" y="2329262"/>
            <a:ext cx="8893277" cy="4062651"/>
          </a:xfrm>
          <a:prstGeom prst="rect">
            <a:avLst/>
          </a:prstGeom>
          <a:noFill/>
        </p:spPr>
        <p:txBody>
          <a:bodyPr wrap="square" rtlCol="0">
            <a:spAutoFit/>
          </a:bodyPr>
          <a:lstStyle/>
          <a:p>
            <a:r>
              <a:rPr lang="en-US" sz="4000" dirty="0">
                <a:solidFill>
                  <a:schemeClr val="accent1"/>
                </a:solidFill>
              </a:rPr>
              <a:t>Five Sir Knights from our Assembly have attained the position of Master. </a:t>
            </a:r>
          </a:p>
          <a:p>
            <a:endParaRPr lang="en-US" sz="4000" dirty="0"/>
          </a:p>
          <a:p>
            <a:pPr algn="ctr"/>
            <a:r>
              <a:rPr lang="en-US" sz="4000" dirty="0">
                <a:solidFill>
                  <a:srgbClr val="FF0000"/>
                </a:solidFill>
              </a:rPr>
              <a:t>S.K. Frederick H. </a:t>
            </a:r>
            <a:r>
              <a:rPr lang="en-US" sz="4000" dirty="0" err="1">
                <a:solidFill>
                  <a:srgbClr val="FF0000"/>
                </a:solidFill>
              </a:rPr>
              <a:t>Seidenburg</a:t>
            </a:r>
            <a:r>
              <a:rPr lang="en-US" sz="4000" dirty="0">
                <a:solidFill>
                  <a:srgbClr val="FF0000"/>
                </a:solidFill>
              </a:rPr>
              <a:t> </a:t>
            </a:r>
          </a:p>
          <a:p>
            <a:pPr algn="ctr"/>
            <a:r>
              <a:rPr lang="en-US" sz="4000" dirty="0">
                <a:solidFill>
                  <a:srgbClr val="FF0000"/>
                </a:solidFill>
              </a:rPr>
              <a:t>1978 - 1980 </a:t>
            </a:r>
          </a:p>
          <a:p>
            <a:pPr algn="ctr"/>
            <a:r>
              <a:rPr lang="en-US" sz="4000" dirty="0">
                <a:solidFill>
                  <a:srgbClr val="FF0000"/>
                </a:solidFill>
              </a:rPr>
              <a:t>Peace 4518 / </a:t>
            </a:r>
            <a:r>
              <a:rPr lang="en-US" sz="4000" dirty="0" err="1">
                <a:solidFill>
                  <a:srgbClr val="FF0000"/>
                </a:solidFill>
              </a:rPr>
              <a:t>Holmesburg</a:t>
            </a:r>
            <a:r>
              <a:rPr lang="en-US" sz="4000" dirty="0">
                <a:solidFill>
                  <a:srgbClr val="FF0000"/>
                </a:solidFill>
              </a:rPr>
              <a:t> 1284</a:t>
            </a:r>
          </a:p>
          <a:p>
            <a:endParaRPr lang="en-US" dirty="0"/>
          </a:p>
        </p:txBody>
      </p:sp>
    </p:spTree>
    <p:extLst>
      <p:ext uri="{BB962C8B-B14F-4D97-AF65-F5344CB8AC3E}">
        <p14:creationId xmlns:p14="http://schemas.microsoft.com/office/powerpoint/2010/main" val="1424930908"/>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4DD0B70-AC62-E7B4-327C-B2ACFCEA9440}"/>
              </a:ext>
            </a:extLst>
          </p:cNvPr>
          <p:cNvSpPr txBox="1"/>
          <p:nvPr/>
        </p:nvSpPr>
        <p:spPr>
          <a:xfrm>
            <a:off x="2895273" y="2329262"/>
            <a:ext cx="8893277" cy="4062651"/>
          </a:xfrm>
          <a:prstGeom prst="rect">
            <a:avLst/>
          </a:prstGeom>
          <a:noFill/>
        </p:spPr>
        <p:txBody>
          <a:bodyPr wrap="square" rtlCol="0">
            <a:spAutoFit/>
          </a:bodyPr>
          <a:lstStyle/>
          <a:p>
            <a:r>
              <a:rPr lang="en-US" sz="4000" dirty="0">
                <a:solidFill>
                  <a:schemeClr val="accent1"/>
                </a:solidFill>
              </a:rPr>
              <a:t>Five Sir Knights from our Assembly have attained the position of Master. </a:t>
            </a:r>
          </a:p>
          <a:p>
            <a:endParaRPr lang="en-US" sz="4000" dirty="0"/>
          </a:p>
          <a:p>
            <a:pPr algn="ctr"/>
            <a:r>
              <a:rPr lang="en-US" sz="4000" dirty="0">
                <a:solidFill>
                  <a:srgbClr val="FF0000"/>
                </a:solidFill>
              </a:rPr>
              <a:t>SK Aaron Cubbage, PSD </a:t>
            </a:r>
          </a:p>
          <a:p>
            <a:pPr algn="ctr"/>
            <a:r>
              <a:rPr lang="en-US" sz="4000" dirty="0">
                <a:solidFill>
                  <a:srgbClr val="FF0000"/>
                </a:solidFill>
              </a:rPr>
              <a:t>2004 – 2008</a:t>
            </a:r>
          </a:p>
          <a:p>
            <a:pPr algn="ctr"/>
            <a:r>
              <a:rPr lang="en-US" sz="4000" dirty="0">
                <a:solidFill>
                  <a:srgbClr val="FF0000"/>
                </a:solidFill>
              </a:rPr>
              <a:t> De La Salle Council 590</a:t>
            </a:r>
          </a:p>
          <a:p>
            <a:endParaRPr lang="en-US" dirty="0"/>
          </a:p>
        </p:txBody>
      </p:sp>
    </p:spTree>
    <p:extLst>
      <p:ext uri="{BB962C8B-B14F-4D97-AF65-F5344CB8AC3E}">
        <p14:creationId xmlns:p14="http://schemas.microsoft.com/office/powerpoint/2010/main" val="117532464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4DD0B70-AC62-E7B4-327C-B2ACFCEA9440}"/>
              </a:ext>
            </a:extLst>
          </p:cNvPr>
          <p:cNvSpPr txBox="1"/>
          <p:nvPr/>
        </p:nvSpPr>
        <p:spPr>
          <a:xfrm>
            <a:off x="2834313" y="2369902"/>
            <a:ext cx="8893277" cy="4062651"/>
          </a:xfrm>
          <a:prstGeom prst="rect">
            <a:avLst/>
          </a:prstGeom>
          <a:noFill/>
        </p:spPr>
        <p:txBody>
          <a:bodyPr wrap="square" rtlCol="0">
            <a:spAutoFit/>
          </a:bodyPr>
          <a:lstStyle/>
          <a:p>
            <a:r>
              <a:rPr lang="en-US" sz="4000" dirty="0">
                <a:solidFill>
                  <a:schemeClr val="accent1"/>
                </a:solidFill>
              </a:rPr>
              <a:t>Five Sir Knights from our Assembly have attained the position of Master. </a:t>
            </a:r>
          </a:p>
          <a:p>
            <a:endParaRPr lang="en-US" sz="4000" dirty="0"/>
          </a:p>
          <a:p>
            <a:pPr algn="ctr"/>
            <a:r>
              <a:rPr lang="en-US" sz="4000" dirty="0">
                <a:solidFill>
                  <a:srgbClr val="FF0000"/>
                </a:solidFill>
              </a:rPr>
              <a:t>SK Joseph Paoletti, FST </a:t>
            </a:r>
          </a:p>
          <a:p>
            <a:pPr algn="ctr"/>
            <a:r>
              <a:rPr lang="en-US" sz="4000" dirty="0">
                <a:solidFill>
                  <a:srgbClr val="FF0000"/>
                </a:solidFill>
              </a:rPr>
              <a:t>2020 – 2022</a:t>
            </a:r>
          </a:p>
          <a:p>
            <a:pPr algn="ctr"/>
            <a:r>
              <a:rPr lang="en-US" sz="4000" dirty="0">
                <a:solidFill>
                  <a:srgbClr val="FF0000"/>
                </a:solidFill>
              </a:rPr>
              <a:t> De La Salle Council 590</a:t>
            </a:r>
          </a:p>
          <a:p>
            <a:endParaRPr lang="en-US" dirty="0"/>
          </a:p>
        </p:txBody>
      </p:sp>
    </p:spTree>
    <p:extLst>
      <p:ext uri="{BB962C8B-B14F-4D97-AF65-F5344CB8AC3E}">
        <p14:creationId xmlns:p14="http://schemas.microsoft.com/office/powerpoint/2010/main" val="1904320077"/>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B5283126-5176-9521-BCC7-68CC1093F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9855" y="1961535"/>
            <a:ext cx="1632290" cy="4449934"/>
          </a:xfrm>
          <a:prstGeom prst="rect">
            <a:avLst/>
          </a:prstGeom>
        </p:spPr>
      </p:pic>
      <p:sp>
        <p:nvSpPr>
          <p:cNvPr id="2" name="TextBox 1">
            <a:extLst>
              <a:ext uri="{FF2B5EF4-FFF2-40B4-BE49-F238E27FC236}">
                <a16:creationId xmlns:a16="http://schemas.microsoft.com/office/drawing/2014/main" id="{4CE7F096-C2A9-ACEF-65A9-71F250ADE51F}"/>
              </a:ext>
            </a:extLst>
          </p:cNvPr>
          <p:cNvSpPr txBox="1"/>
          <p:nvPr/>
        </p:nvSpPr>
        <p:spPr>
          <a:xfrm>
            <a:off x="796413" y="811161"/>
            <a:ext cx="10633587" cy="707886"/>
          </a:xfrm>
          <a:prstGeom prst="rect">
            <a:avLst/>
          </a:prstGeom>
          <a:noFill/>
        </p:spPr>
        <p:txBody>
          <a:bodyPr wrap="square" rtlCol="0">
            <a:spAutoFit/>
          </a:bodyPr>
          <a:lstStyle/>
          <a:p>
            <a:pPr algn="ctr"/>
            <a:r>
              <a:rPr lang="en-US" sz="4000" dirty="0">
                <a:solidFill>
                  <a:srgbClr val="FF0000"/>
                </a:solidFill>
              </a:rPr>
              <a:t>Cardinal Dougherty Assembly Navigators</a:t>
            </a:r>
          </a:p>
        </p:txBody>
      </p:sp>
    </p:spTree>
    <p:extLst>
      <p:ext uri="{BB962C8B-B14F-4D97-AF65-F5344CB8AC3E}">
        <p14:creationId xmlns:p14="http://schemas.microsoft.com/office/powerpoint/2010/main" val="29632520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F2FDA6-3716-9EFE-DC21-173437F3CB17}"/>
              </a:ext>
            </a:extLst>
          </p:cNvPr>
          <p:cNvSpPr txBox="1"/>
          <p:nvPr/>
        </p:nvSpPr>
        <p:spPr>
          <a:xfrm>
            <a:off x="2661920" y="2621280"/>
            <a:ext cx="9164320" cy="1938992"/>
          </a:xfrm>
          <a:prstGeom prst="rect">
            <a:avLst/>
          </a:prstGeom>
          <a:noFill/>
        </p:spPr>
        <p:txBody>
          <a:bodyPr wrap="square" rtlCol="0">
            <a:spAutoFit/>
          </a:bodyPr>
          <a:lstStyle/>
          <a:p>
            <a:r>
              <a:rPr lang="en-US" sz="4000" dirty="0">
                <a:solidFill>
                  <a:schemeClr val="accent1"/>
                </a:solidFill>
              </a:rPr>
              <a:t>Sir Knight Mike Yuknek is the 81</a:t>
            </a:r>
            <a:r>
              <a:rPr lang="en-US" sz="4000" baseline="30000" dirty="0">
                <a:solidFill>
                  <a:schemeClr val="accent1"/>
                </a:solidFill>
              </a:rPr>
              <a:t>st</a:t>
            </a:r>
            <a:r>
              <a:rPr lang="en-US" sz="4000" dirty="0">
                <a:solidFill>
                  <a:schemeClr val="accent1"/>
                </a:solidFill>
              </a:rPr>
              <a:t> Navigator of Cardinal Dougherty Assembly. Previous Navigators are listed next.</a:t>
            </a:r>
          </a:p>
        </p:txBody>
      </p:sp>
    </p:spTree>
    <p:extLst>
      <p:ext uri="{BB962C8B-B14F-4D97-AF65-F5344CB8AC3E}">
        <p14:creationId xmlns:p14="http://schemas.microsoft.com/office/powerpoint/2010/main" val="164414334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B956EC8-E692-D01D-BC00-7C70F1748354}"/>
              </a:ext>
            </a:extLst>
          </p:cNvPr>
          <p:cNvGraphicFramePr>
            <a:graphicFrameLocks noGrp="1"/>
          </p:cNvGraphicFramePr>
          <p:nvPr>
            <p:extLst>
              <p:ext uri="{D42A27DB-BD31-4B8C-83A1-F6EECF244321}">
                <p14:modId xmlns:p14="http://schemas.microsoft.com/office/powerpoint/2010/main" val="2698099648"/>
              </p:ext>
            </p:extLst>
          </p:nvPr>
        </p:nvGraphicFramePr>
        <p:xfrm>
          <a:off x="3413760" y="1721886"/>
          <a:ext cx="6156960" cy="4614476"/>
        </p:xfrm>
        <a:graphic>
          <a:graphicData uri="http://schemas.openxmlformats.org/drawingml/2006/table">
            <a:tbl>
              <a:tblPr>
                <a:tableStyleId>{5C22544A-7EE6-4342-B048-85BDC9FD1C3A}</a:tableStyleId>
              </a:tblPr>
              <a:tblGrid>
                <a:gridCol w="6156960">
                  <a:extLst>
                    <a:ext uri="{9D8B030D-6E8A-4147-A177-3AD203B41FA5}">
                      <a16:colId xmlns:a16="http://schemas.microsoft.com/office/drawing/2014/main" val="2249795160"/>
                    </a:ext>
                  </a:extLst>
                </a:gridCol>
              </a:tblGrid>
              <a:tr h="447556">
                <a:tc>
                  <a:txBody>
                    <a:bodyPr/>
                    <a:lstStyle/>
                    <a:p>
                      <a:pPr algn="l" fontAlgn="b"/>
                      <a:r>
                        <a:rPr lang="en-US" sz="2400" b="1" u="none" strike="noStrike">
                          <a:solidFill>
                            <a:schemeClr val="accent1"/>
                          </a:solidFill>
                          <a:effectLst/>
                        </a:rPr>
                        <a:t>*SK J. B. Morrison 1920 - 1921</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826526720"/>
                  </a:ext>
                </a:extLst>
              </a:tr>
              <a:tr h="447556">
                <a:tc>
                  <a:txBody>
                    <a:bodyPr/>
                    <a:lstStyle/>
                    <a:p>
                      <a:pPr algn="l" fontAlgn="b"/>
                      <a:r>
                        <a:rPr lang="en-US" sz="2400" b="1" u="none" strike="noStrike" dirty="0">
                          <a:solidFill>
                            <a:schemeClr val="accent1"/>
                          </a:solidFill>
                          <a:effectLst/>
                        </a:rPr>
                        <a:t>*SK J. B. Dougherty 1921 - 1923</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447943460"/>
                  </a:ext>
                </a:extLst>
              </a:tr>
              <a:tr h="447556">
                <a:tc>
                  <a:txBody>
                    <a:bodyPr/>
                    <a:lstStyle/>
                    <a:p>
                      <a:pPr algn="l" fontAlgn="b"/>
                      <a:r>
                        <a:rPr lang="en-US" sz="2400" b="1" u="none" strike="noStrike" dirty="0">
                          <a:solidFill>
                            <a:schemeClr val="accent1"/>
                          </a:solidFill>
                          <a:effectLst/>
                        </a:rPr>
                        <a:t>*SK B. J. Martin 1923 - 1926</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127979847"/>
                  </a:ext>
                </a:extLst>
              </a:tr>
              <a:tr h="447556">
                <a:tc>
                  <a:txBody>
                    <a:bodyPr/>
                    <a:lstStyle/>
                    <a:p>
                      <a:pPr algn="l" fontAlgn="b"/>
                      <a:r>
                        <a:rPr lang="en-US" sz="2400" b="1" u="none" strike="noStrike">
                          <a:solidFill>
                            <a:schemeClr val="accent1"/>
                          </a:solidFill>
                          <a:effectLst/>
                        </a:rPr>
                        <a:t>*SK Dr. Joseph P. Garvey 1926 - 1927</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6955005"/>
                  </a:ext>
                </a:extLst>
              </a:tr>
              <a:tr h="447556">
                <a:tc>
                  <a:txBody>
                    <a:bodyPr/>
                    <a:lstStyle/>
                    <a:p>
                      <a:pPr algn="l" fontAlgn="b"/>
                      <a:r>
                        <a:rPr lang="pl-PL" sz="2400" b="1" u="none" strike="noStrike">
                          <a:solidFill>
                            <a:schemeClr val="accent1"/>
                          </a:solidFill>
                          <a:effectLst/>
                        </a:rPr>
                        <a:t>*SK Cyril E. Dolan 1927 - 1928</a:t>
                      </a:r>
                      <a:endParaRPr lang="pl-PL"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439483965"/>
                  </a:ext>
                </a:extLst>
              </a:tr>
              <a:tr h="447556">
                <a:tc>
                  <a:txBody>
                    <a:bodyPr/>
                    <a:lstStyle/>
                    <a:p>
                      <a:pPr algn="l" fontAlgn="b"/>
                      <a:r>
                        <a:rPr lang="en-US" sz="2400" b="1" u="none" strike="noStrike" dirty="0">
                          <a:solidFill>
                            <a:schemeClr val="accent1"/>
                          </a:solidFill>
                          <a:effectLst/>
                        </a:rPr>
                        <a:t>*SK John J. Buckley 1929 - 1932</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602748697"/>
                  </a:ext>
                </a:extLst>
              </a:tr>
              <a:tr h="447556">
                <a:tc>
                  <a:txBody>
                    <a:bodyPr/>
                    <a:lstStyle/>
                    <a:p>
                      <a:pPr algn="l" fontAlgn="b"/>
                      <a:r>
                        <a:rPr lang="en-US" sz="2400" b="1" u="none" strike="noStrike" dirty="0">
                          <a:solidFill>
                            <a:schemeClr val="accent1"/>
                          </a:solidFill>
                          <a:effectLst/>
                        </a:rPr>
                        <a:t>*SK Joseph B. Hearn 1932 - 1934</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989781752"/>
                  </a:ext>
                </a:extLst>
              </a:tr>
              <a:tr h="447556">
                <a:tc>
                  <a:txBody>
                    <a:bodyPr/>
                    <a:lstStyle/>
                    <a:p>
                      <a:pPr algn="l" fontAlgn="b"/>
                      <a:r>
                        <a:rPr lang="en-US" sz="2400" b="1" u="none" strike="noStrike">
                          <a:solidFill>
                            <a:schemeClr val="accent1"/>
                          </a:solidFill>
                          <a:effectLst/>
                        </a:rPr>
                        <a:t>*SK Francis J. Eustace, Esq., FM  1934 - 1937</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073477477"/>
                  </a:ext>
                </a:extLst>
              </a:tr>
              <a:tr h="586472">
                <a:tc>
                  <a:txBody>
                    <a:bodyPr/>
                    <a:lstStyle/>
                    <a:p>
                      <a:pPr algn="l" fontAlgn="b"/>
                      <a:r>
                        <a:rPr lang="en-US" sz="2400" b="1" u="none" strike="noStrike">
                          <a:solidFill>
                            <a:schemeClr val="accent1"/>
                          </a:solidFill>
                          <a:effectLst/>
                        </a:rPr>
                        <a:t>*SK Robert A. Lange 1937 - 1938</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990300851"/>
                  </a:ext>
                </a:extLst>
              </a:tr>
              <a:tr h="447556">
                <a:tc>
                  <a:txBody>
                    <a:bodyPr/>
                    <a:lstStyle/>
                    <a:p>
                      <a:pPr algn="l" fontAlgn="b"/>
                      <a:r>
                        <a:rPr lang="sv-SE" sz="2400" b="1" u="none" strike="noStrike" dirty="0">
                          <a:solidFill>
                            <a:schemeClr val="accent1"/>
                          </a:solidFill>
                          <a:effectLst/>
                        </a:rPr>
                        <a:t>*SK A. J. Bruton 1938 - 1939</a:t>
                      </a:r>
                      <a:endParaRPr lang="sv-SE"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361753701"/>
                  </a:ext>
                </a:extLst>
              </a:tr>
            </a:tbl>
          </a:graphicData>
        </a:graphic>
      </p:graphicFrame>
      <p:sp>
        <p:nvSpPr>
          <p:cNvPr id="4" name="TextBox 3">
            <a:extLst>
              <a:ext uri="{FF2B5EF4-FFF2-40B4-BE49-F238E27FC236}">
                <a16:creationId xmlns:a16="http://schemas.microsoft.com/office/drawing/2014/main" id="{A2344F9C-20D8-9CFC-A2D2-09BBDFB37417}"/>
              </a:ext>
            </a:extLst>
          </p:cNvPr>
          <p:cNvSpPr txBox="1"/>
          <p:nvPr/>
        </p:nvSpPr>
        <p:spPr>
          <a:xfrm>
            <a:off x="4217670" y="1014000"/>
            <a:ext cx="5698490" cy="707886"/>
          </a:xfrm>
          <a:prstGeom prst="rect">
            <a:avLst/>
          </a:prstGeom>
          <a:solidFill>
            <a:schemeClr val="bg1"/>
          </a:solidFill>
        </p:spPr>
        <p:txBody>
          <a:bodyPr wrap="square" rtlCol="0">
            <a:spAutoFit/>
          </a:bodyPr>
          <a:lstStyle/>
          <a:p>
            <a:r>
              <a:rPr lang="en-US" sz="4000" b="1" dirty="0">
                <a:solidFill>
                  <a:srgbClr val="FF0000"/>
                </a:solidFill>
              </a:rPr>
              <a:t>Navigators 1920 - 1939</a:t>
            </a:r>
          </a:p>
        </p:txBody>
      </p:sp>
      <p:pic>
        <p:nvPicPr>
          <p:cNvPr id="6" name="Picture 5" descr="A picture containing text&#10;&#10;Description automatically generated">
            <a:extLst>
              <a:ext uri="{FF2B5EF4-FFF2-40B4-BE49-F238E27FC236}">
                <a16:creationId xmlns:a16="http://schemas.microsoft.com/office/drawing/2014/main" id="{77E3DB97-8413-9DBD-03E3-C8486387A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6160" y="1834983"/>
            <a:ext cx="1609676" cy="4388282"/>
          </a:xfrm>
          <a:prstGeom prst="rect">
            <a:avLst/>
          </a:prstGeom>
        </p:spPr>
      </p:pic>
      <p:sp>
        <p:nvSpPr>
          <p:cNvPr id="3" name="TextBox 2">
            <a:extLst>
              <a:ext uri="{FF2B5EF4-FFF2-40B4-BE49-F238E27FC236}">
                <a16:creationId xmlns:a16="http://schemas.microsoft.com/office/drawing/2014/main" id="{AF618AA2-EE07-0BF9-9070-B4D1370E448C}"/>
              </a:ext>
            </a:extLst>
          </p:cNvPr>
          <p:cNvSpPr txBox="1"/>
          <p:nvPr/>
        </p:nvSpPr>
        <p:spPr>
          <a:xfrm>
            <a:off x="10099040" y="6271567"/>
            <a:ext cx="1767840" cy="461665"/>
          </a:xfrm>
          <a:prstGeom prst="rect">
            <a:avLst/>
          </a:prstGeom>
          <a:noFill/>
        </p:spPr>
        <p:txBody>
          <a:bodyPr wrap="square" rtlCol="0">
            <a:spAutoFit/>
          </a:bodyPr>
          <a:lstStyle/>
          <a:p>
            <a:r>
              <a:rPr lang="en-US" sz="2400" dirty="0">
                <a:solidFill>
                  <a:schemeClr val="accent1"/>
                </a:solidFill>
              </a:rPr>
              <a:t>* Deceased</a:t>
            </a:r>
          </a:p>
        </p:txBody>
      </p:sp>
    </p:spTree>
    <p:extLst>
      <p:ext uri="{BB962C8B-B14F-4D97-AF65-F5344CB8AC3E}">
        <p14:creationId xmlns:p14="http://schemas.microsoft.com/office/powerpoint/2010/main" val="393048976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AD216F-ED72-78FA-1D27-C746ED777ACA}"/>
              </a:ext>
            </a:extLst>
          </p:cNvPr>
          <p:cNvSpPr txBox="1"/>
          <p:nvPr/>
        </p:nvSpPr>
        <p:spPr>
          <a:xfrm>
            <a:off x="3108960" y="3047462"/>
            <a:ext cx="7406640" cy="1938992"/>
          </a:xfrm>
          <a:prstGeom prst="rect">
            <a:avLst/>
          </a:prstGeom>
          <a:noFill/>
        </p:spPr>
        <p:txBody>
          <a:bodyPr wrap="square">
            <a:spAutoFit/>
          </a:bodyPr>
          <a:lstStyle/>
          <a:p>
            <a:pPr algn="ctr"/>
            <a:r>
              <a:rPr lang="en-US" sz="4000" dirty="0">
                <a:solidFill>
                  <a:schemeClr val="accent1"/>
                </a:solidFill>
              </a:rPr>
              <a:t>The Calvert Province is one of the original 6 provinces established by the Knights of Columbus</a:t>
            </a:r>
          </a:p>
        </p:txBody>
      </p:sp>
    </p:spTree>
    <p:extLst>
      <p:ext uri="{BB962C8B-B14F-4D97-AF65-F5344CB8AC3E}">
        <p14:creationId xmlns:p14="http://schemas.microsoft.com/office/powerpoint/2010/main" val="692314702"/>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44F9C-20D8-9CFC-A2D2-09BBDFB37417}"/>
              </a:ext>
            </a:extLst>
          </p:cNvPr>
          <p:cNvSpPr txBox="1"/>
          <p:nvPr/>
        </p:nvSpPr>
        <p:spPr>
          <a:xfrm>
            <a:off x="4217670" y="1078794"/>
            <a:ext cx="5698490" cy="707886"/>
          </a:xfrm>
          <a:prstGeom prst="rect">
            <a:avLst/>
          </a:prstGeom>
          <a:solidFill>
            <a:schemeClr val="bg1"/>
          </a:solidFill>
        </p:spPr>
        <p:txBody>
          <a:bodyPr wrap="square" rtlCol="0">
            <a:spAutoFit/>
          </a:bodyPr>
          <a:lstStyle/>
          <a:p>
            <a:r>
              <a:rPr lang="en-US" sz="4000" b="1" dirty="0">
                <a:solidFill>
                  <a:srgbClr val="FF0000"/>
                </a:solidFill>
              </a:rPr>
              <a:t>Navigators 1940 - 1957</a:t>
            </a:r>
          </a:p>
        </p:txBody>
      </p:sp>
      <p:pic>
        <p:nvPicPr>
          <p:cNvPr id="6" name="Picture 5" descr="A picture containing text&#10;&#10;Description automatically generated">
            <a:extLst>
              <a:ext uri="{FF2B5EF4-FFF2-40B4-BE49-F238E27FC236}">
                <a16:creationId xmlns:a16="http://schemas.microsoft.com/office/drawing/2014/main" id="{77E3DB97-8413-9DBD-03E3-C8486387A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6160" y="1834983"/>
            <a:ext cx="1609676" cy="4388282"/>
          </a:xfrm>
          <a:prstGeom prst="rect">
            <a:avLst/>
          </a:prstGeom>
        </p:spPr>
      </p:pic>
      <p:graphicFrame>
        <p:nvGraphicFramePr>
          <p:cNvPr id="3" name="Table 2">
            <a:extLst>
              <a:ext uri="{FF2B5EF4-FFF2-40B4-BE49-F238E27FC236}">
                <a16:creationId xmlns:a16="http://schemas.microsoft.com/office/drawing/2014/main" id="{DB616953-C400-CBDE-DC23-49600AFC6C7A}"/>
              </a:ext>
            </a:extLst>
          </p:cNvPr>
          <p:cNvGraphicFramePr>
            <a:graphicFrameLocks noGrp="1"/>
          </p:cNvGraphicFramePr>
          <p:nvPr>
            <p:extLst>
              <p:ext uri="{D42A27DB-BD31-4B8C-83A1-F6EECF244321}">
                <p14:modId xmlns:p14="http://schemas.microsoft.com/office/powerpoint/2010/main" val="4241438527"/>
              </p:ext>
            </p:extLst>
          </p:nvPr>
        </p:nvGraphicFramePr>
        <p:xfrm>
          <a:off x="3322320" y="1834982"/>
          <a:ext cx="6065520" cy="4388280"/>
        </p:xfrm>
        <a:graphic>
          <a:graphicData uri="http://schemas.openxmlformats.org/drawingml/2006/table">
            <a:tbl>
              <a:tblPr>
                <a:tableStyleId>{5C22544A-7EE6-4342-B048-85BDC9FD1C3A}</a:tableStyleId>
              </a:tblPr>
              <a:tblGrid>
                <a:gridCol w="6065520">
                  <a:extLst>
                    <a:ext uri="{9D8B030D-6E8A-4147-A177-3AD203B41FA5}">
                      <a16:colId xmlns:a16="http://schemas.microsoft.com/office/drawing/2014/main" val="3940696788"/>
                    </a:ext>
                  </a:extLst>
                </a:gridCol>
              </a:tblGrid>
              <a:tr h="438828">
                <a:tc>
                  <a:txBody>
                    <a:bodyPr/>
                    <a:lstStyle/>
                    <a:p>
                      <a:pPr algn="l" fontAlgn="b"/>
                      <a:r>
                        <a:rPr lang="en-US" sz="2400" b="1" u="none" strike="noStrike">
                          <a:solidFill>
                            <a:schemeClr val="accent1"/>
                          </a:solidFill>
                          <a:effectLst/>
                        </a:rPr>
                        <a:t>*SK Dr. Edwin H. Erney 1940 - 1942</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31343407"/>
                  </a:ext>
                </a:extLst>
              </a:tr>
              <a:tr h="438828">
                <a:tc>
                  <a:txBody>
                    <a:bodyPr/>
                    <a:lstStyle/>
                    <a:p>
                      <a:pPr algn="l" fontAlgn="b"/>
                      <a:r>
                        <a:rPr lang="en-US" sz="2400" b="1" u="none" strike="noStrike">
                          <a:solidFill>
                            <a:schemeClr val="accent1"/>
                          </a:solidFill>
                          <a:effectLst/>
                        </a:rPr>
                        <a:t>*SK Edward J. Davis 1942 - 1944</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422281806"/>
                  </a:ext>
                </a:extLst>
              </a:tr>
              <a:tr h="438828">
                <a:tc>
                  <a:txBody>
                    <a:bodyPr/>
                    <a:lstStyle/>
                    <a:p>
                      <a:pPr algn="l" fontAlgn="b"/>
                      <a:r>
                        <a:rPr lang="en-US" sz="2400" b="1" u="none" strike="noStrike">
                          <a:solidFill>
                            <a:schemeClr val="accent1"/>
                          </a:solidFill>
                          <a:effectLst/>
                        </a:rPr>
                        <a:t>*SK John R. Dolan 1944 - 1945</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896789277"/>
                  </a:ext>
                </a:extLst>
              </a:tr>
              <a:tr h="438828">
                <a:tc>
                  <a:txBody>
                    <a:bodyPr/>
                    <a:lstStyle/>
                    <a:p>
                      <a:pPr algn="l" fontAlgn="b"/>
                      <a:r>
                        <a:rPr lang="en-US" sz="2400" b="1" u="none" strike="noStrike">
                          <a:solidFill>
                            <a:schemeClr val="accent1"/>
                          </a:solidFill>
                          <a:effectLst/>
                        </a:rPr>
                        <a:t>*SK John R. Donahue 1945 - 1947</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415216130"/>
                  </a:ext>
                </a:extLst>
              </a:tr>
              <a:tr h="438828">
                <a:tc>
                  <a:txBody>
                    <a:bodyPr/>
                    <a:lstStyle/>
                    <a:p>
                      <a:pPr algn="l" fontAlgn="b"/>
                      <a:r>
                        <a:rPr lang="en-US" sz="2400" b="1" u="none" strike="noStrike" dirty="0">
                          <a:solidFill>
                            <a:schemeClr val="accent1"/>
                          </a:solidFill>
                          <a:effectLst/>
                        </a:rPr>
                        <a:t>*SK Joseph J. Gallagher 1947 - 1949</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95888630"/>
                  </a:ext>
                </a:extLst>
              </a:tr>
              <a:tr h="438828">
                <a:tc>
                  <a:txBody>
                    <a:bodyPr/>
                    <a:lstStyle/>
                    <a:p>
                      <a:pPr algn="l" fontAlgn="b"/>
                      <a:r>
                        <a:rPr lang="en-US" sz="2400" b="1" u="none" strike="noStrike">
                          <a:solidFill>
                            <a:schemeClr val="accent1"/>
                          </a:solidFill>
                          <a:effectLst/>
                        </a:rPr>
                        <a:t>*SK John C. McDermott 1949 - 1950</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567812051"/>
                  </a:ext>
                </a:extLst>
              </a:tr>
              <a:tr h="438828">
                <a:tc>
                  <a:txBody>
                    <a:bodyPr/>
                    <a:lstStyle/>
                    <a:p>
                      <a:pPr algn="l" fontAlgn="b"/>
                      <a:r>
                        <a:rPr lang="en-US" sz="2400" b="1" u="none" strike="noStrike" dirty="0">
                          <a:solidFill>
                            <a:schemeClr val="accent1"/>
                          </a:solidFill>
                          <a:effectLst/>
                        </a:rPr>
                        <a:t>*SK Carl </a:t>
                      </a:r>
                      <a:r>
                        <a:rPr lang="en-US" sz="2400" b="1" u="none" strike="noStrike" dirty="0" err="1">
                          <a:solidFill>
                            <a:schemeClr val="accent1"/>
                          </a:solidFill>
                          <a:effectLst/>
                        </a:rPr>
                        <a:t>Rundzieher</a:t>
                      </a:r>
                      <a:r>
                        <a:rPr lang="en-US" sz="2400" b="1" u="none" strike="noStrike" dirty="0">
                          <a:solidFill>
                            <a:schemeClr val="accent1"/>
                          </a:solidFill>
                          <a:effectLst/>
                        </a:rPr>
                        <a:t> 1950 - 1951</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50349191"/>
                  </a:ext>
                </a:extLst>
              </a:tr>
              <a:tr h="438828">
                <a:tc>
                  <a:txBody>
                    <a:bodyPr/>
                    <a:lstStyle/>
                    <a:p>
                      <a:pPr algn="l" fontAlgn="b"/>
                      <a:r>
                        <a:rPr lang="en-US" sz="2400" b="1" u="none" strike="noStrike">
                          <a:solidFill>
                            <a:schemeClr val="accent1"/>
                          </a:solidFill>
                          <a:effectLst/>
                        </a:rPr>
                        <a:t>*SK Raymond F. Donahue 1951 - 1954</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600220878"/>
                  </a:ext>
                </a:extLst>
              </a:tr>
              <a:tr h="438828">
                <a:tc>
                  <a:txBody>
                    <a:bodyPr/>
                    <a:lstStyle/>
                    <a:p>
                      <a:pPr algn="l" fontAlgn="b"/>
                      <a:r>
                        <a:rPr lang="nn-NO" sz="2400" b="1" u="none" strike="noStrike">
                          <a:solidFill>
                            <a:schemeClr val="accent1"/>
                          </a:solidFill>
                          <a:effectLst/>
                        </a:rPr>
                        <a:t>*SK Peter A. Urbas 1954 - 1956</a:t>
                      </a:r>
                      <a:endParaRPr lang="nn-NO"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287158823"/>
                  </a:ext>
                </a:extLst>
              </a:tr>
              <a:tr h="438828">
                <a:tc>
                  <a:txBody>
                    <a:bodyPr/>
                    <a:lstStyle/>
                    <a:p>
                      <a:pPr algn="l" fontAlgn="b"/>
                      <a:r>
                        <a:rPr lang="en-US" sz="2400" b="1" u="none" strike="noStrike" dirty="0">
                          <a:solidFill>
                            <a:schemeClr val="accent1"/>
                          </a:solidFill>
                          <a:effectLst/>
                        </a:rPr>
                        <a:t>*SK Vincent J. Kensil 1956 - 1957</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682282199"/>
                  </a:ext>
                </a:extLst>
              </a:tr>
            </a:tbl>
          </a:graphicData>
        </a:graphic>
      </p:graphicFrame>
      <p:sp>
        <p:nvSpPr>
          <p:cNvPr id="5" name="TextBox 4">
            <a:extLst>
              <a:ext uri="{FF2B5EF4-FFF2-40B4-BE49-F238E27FC236}">
                <a16:creationId xmlns:a16="http://schemas.microsoft.com/office/drawing/2014/main" id="{5352618E-9034-5C34-2A69-9E2CC74186AB}"/>
              </a:ext>
            </a:extLst>
          </p:cNvPr>
          <p:cNvSpPr txBox="1"/>
          <p:nvPr/>
        </p:nvSpPr>
        <p:spPr>
          <a:xfrm>
            <a:off x="10099040" y="6271567"/>
            <a:ext cx="1767840" cy="461665"/>
          </a:xfrm>
          <a:prstGeom prst="rect">
            <a:avLst/>
          </a:prstGeom>
          <a:noFill/>
        </p:spPr>
        <p:txBody>
          <a:bodyPr wrap="square" rtlCol="0">
            <a:spAutoFit/>
          </a:bodyPr>
          <a:lstStyle/>
          <a:p>
            <a:r>
              <a:rPr lang="en-US" sz="2400" dirty="0">
                <a:solidFill>
                  <a:schemeClr val="accent1"/>
                </a:solidFill>
              </a:rPr>
              <a:t>* Deceased</a:t>
            </a:r>
          </a:p>
        </p:txBody>
      </p:sp>
    </p:spTree>
    <p:extLst>
      <p:ext uri="{BB962C8B-B14F-4D97-AF65-F5344CB8AC3E}">
        <p14:creationId xmlns:p14="http://schemas.microsoft.com/office/powerpoint/2010/main" val="130899356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44F9C-20D8-9CFC-A2D2-09BBDFB37417}"/>
              </a:ext>
            </a:extLst>
          </p:cNvPr>
          <p:cNvSpPr txBox="1"/>
          <p:nvPr/>
        </p:nvSpPr>
        <p:spPr>
          <a:xfrm>
            <a:off x="4400550" y="1078794"/>
            <a:ext cx="5698490" cy="707886"/>
          </a:xfrm>
          <a:prstGeom prst="rect">
            <a:avLst/>
          </a:prstGeom>
          <a:solidFill>
            <a:schemeClr val="bg1"/>
          </a:solidFill>
        </p:spPr>
        <p:txBody>
          <a:bodyPr wrap="square" rtlCol="0">
            <a:spAutoFit/>
          </a:bodyPr>
          <a:lstStyle/>
          <a:p>
            <a:r>
              <a:rPr lang="en-US" sz="4000" b="1" dirty="0">
                <a:solidFill>
                  <a:srgbClr val="FF0000"/>
                </a:solidFill>
              </a:rPr>
              <a:t>Navigators 1957 - 1972</a:t>
            </a:r>
          </a:p>
        </p:txBody>
      </p:sp>
      <p:pic>
        <p:nvPicPr>
          <p:cNvPr id="6" name="Picture 5" descr="A picture containing text&#10;&#10;Description automatically generated">
            <a:extLst>
              <a:ext uri="{FF2B5EF4-FFF2-40B4-BE49-F238E27FC236}">
                <a16:creationId xmlns:a16="http://schemas.microsoft.com/office/drawing/2014/main" id="{77E3DB97-8413-9DBD-03E3-C8486387A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6160" y="1834983"/>
            <a:ext cx="1609676" cy="4388282"/>
          </a:xfrm>
          <a:prstGeom prst="rect">
            <a:avLst/>
          </a:prstGeom>
        </p:spPr>
      </p:pic>
      <p:graphicFrame>
        <p:nvGraphicFramePr>
          <p:cNvPr id="2" name="Table 1">
            <a:extLst>
              <a:ext uri="{FF2B5EF4-FFF2-40B4-BE49-F238E27FC236}">
                <a16:creationId xmlns:a16="http://schemas.microsoft.com/office/drawing/2014/main" id="{D012ED1C-0C72-58B9-201B-12CB1EF62888}"/>
              </a:ext>
            </a:extLst>
          </p:cNvPr>
          <p:cNvGraphicFramePr>
            <a:graphicFrameLocks noGrp="1"/>
          </p:cNvGraphicFramePr>
          <p:nvPr>
            <p:extLst>
              <p:ext uri="{D42A27DB-BD31-4B8C-83A1-F6EECF244321}">
                <p14:modId xmlns:p14="http://schemas.microsoft.com/office/powerpoint/2010/main" val="978718564"/>
              </p:ext>
            </p:extLst>
          </p:nvPr>
        </p:nvGraphicFramePr>
        <p:xfrm>
          <a:off x="3262630" y="1834982"/>
          <a:ext cx="6226810" cy="4388280"/>
        </p:xfrm>
        <a:graphic>
          <a:graphicData uri="http://schemas.openxmlformats.org/drawingml/2006/table">
            <a:tbl>
              <a:tblPr>
                <a:tableStyleId>{5C22544A-7EE6-4342-B048-85BDC9FD1C3A}</a:tableStyleId>
              </a:tblPr>
              <a:tblGrid>
                <a:gridCol w="6226810">
                  <a:extLst>
                    <a:ext uri="{9D8B030D-6E8A-4147-A177-3AD203B41FA5}">
                      <a16:colId xmlns:a16="http://schemas.microsoft.com/office/drawing/2014/main" val="2375295417"/>
                    </a:ext>
                  </a:extLst>
                </a:gridCol>
              </a:tblGrid>
              <a:tr h="438828">
                <a:tc>
                  <a:txBody>
                    <a:bodyPr/>
                    <a:lstStyle/>
                    <a:p>
                      <a:pPr algn="l" fontAlgn="b"/>
                      <a:r>
                        <a:rPr lang="en-US" sz="2400" b="1" u="none" strike="noStrike">
                          <a:solidFill>
                            <a:schemeClr val="accent1"/>
                          </a:solidFill>
                          <a:effectLst/>
                        </a:rPr>
                        <a:t>*SK John J. Usher 1957 - 1959</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098145940"/>
                  </a:ext>
                </a:extLst>
              </a:tr>
              <a:tr h="438828">
                <a:tc>
                  <a:txBody>
                    <a:bodyPr/>
                    <a:lstStyle/>
                    <a:p>
                      <a:pPr algn="l" fontAlgn="b"/>
                      <a:r>
                        <a:rPr lang="en-US" sz="2400" b="1" u="none" strike="noStrike" dirty="0">
                          <a:solidFill>
                            <a:schemeClr val="accent1"/>
                          </a:solidFill>
                          <a:effectLst/>
                        </a:rPr>
                        <a:t>*SK James J. Phillips 1959 - 1961</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280629853"/>
                  </a:ext>
                </a:extLst>
              </a:tr>
              <a:tr h="438828">
                <a:tc>
                  <a:txBody>
                    <a:bodyPr/>
                    <a:lstStyle/>
                    <a:p>
                      <a:pPr algn="l" fontAlgn="b"/>
                      <a:r>
                        <a:rPr lang="en-US" sz="2400" b="1" u="none" strike="noStrike">
                          <a:solidFill>
                            <a:schemeClr val="accent1"/>
                          </a:solidFill>
                          <a:effectLst/>
                        </a:rPr>
                        <a:t>*SK John J. Dugan 1961- 1963</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61074553"/>
                  </a:ext>
                </a:extLst>
              </a:tr>
              <a:tr h="438828">
                <a:tc>
                  <a:txBody>
                    <a:bodyPr/>
                    <a:lstStyle/>
                    <a:p>
                      <a:pPr algn="l" fontAlgn="b"/>
                      <a:r>
                        <a:rPr lang="de-DE" sz="2400" b="1" u="none" strike="noStrike">
                          <a:solidFill>
                            <a:schemeClr val="accent1"/>
                          </a:solidFill>
                          <a:effectLst/>
                        </a:rPr>
                        <a:t>*SK Frederick H. Seidenberg, FM  1963 - 1965</a:t>
                      </a:r>
                      <a:endParaRPr lang="de-DE"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29423368"/>
                  </a:ext>
                </a:extLst>
              </a:tr>
              <a:tr h="438828">
                <a:tc>
                  <a:txBody>
                    <a:bodyPr/>
                    <a:lstStyle/>
                    <a:p>
                      <a:pPr algn="l" fontAlgn="b"/>
                      <a:r>
                        <a:rPr lang="sv-SE" sz="2400" b="1" u="none" strike="noStrike">
                          <a:solidFill>
                            <a:schemeClr val="accent1"/>
                          </a:solidFill>
                          <a:effectLst/>
                        </a:rPr>
                        <a:t>*SK Carl Riley 1965 - 1967</a:t>
                      </a:r>
                      <a:endParaRPr lang="sv-SE"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084402364"/>
                  </a:ext>
                </a:extLst>
              </a:tr>
              <a:tr h="438828">
                <a:tc>
                  <a:txBody>
                    <a:bodyPr/>
                    <a:lstStyle/>
                    <a:p>
                      <a:pPr algn="l" fontAlgn="b"/>
                      <a:r>
                        <a:rPr lang="en-US" sz="2400" b="1" u="none" strike="noStrike">
                          <a:solidFill>
                            <a:schemeClr val="accent1"/>
                          </a:solidFill>
                          <a:effectLst/>
                        </a:rPr>
                        <a:t>*SK Edward J. Quigley 1967 - 1968</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442549517"/>
                  </a:ext>
                </a:extLst>
              </a:tr>
              <a:tr h="438828">
                <a:tc>
                  <a:txBody>
                    <a:bodyPr/>
                    <a:lstStyle/>
                    <a:p>
                      <a:pPr algn="l" fontAlgn="b"/>
                      <a:r>
                        <a:rPr lang="en-US" sz="2400" b="1" u="none" strike="noStrike" dirty="0">
                          <a:solidFill>
                            <a:schemeClr val="accent1"/>
                          </a:solidFill>
                          <a:effectLst/>
                        </a:rPr>
                        <a:t>*SK Joseph Wyatt 1968 - 1969</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520442317"/>
                  </a:ext>
                </a:extLst>
              </a:tr>
              <a:tr h="438828">
                <a:tc>
                  <a:txBody>
                    <a:bodyPr/>
                    <a:lstStyle/>
                    <a:p>
                      <a:pPr algn="l" fontAlgn="b"/>
                      <a:r>
                        <a:rPr lang="en-US" sz="2400" b="1" u="none" strike="noStrike" dirty="0">
                          <a:solidFill>
                            <a:schemeClr val="accent1"/>
                          </a:solidFill>
                          <a:effectLst/>
                        </a:rPr>
                        <a:t>*SK Edward A. </a:t>
                      </a:r>
                      <a:r>
                        <a:rPr lang="en-US" sz="2400" b="1" u="none" strike="noStrike" dirty="0" err="1">
                          <a:solidFill>
                            <a:schemeClr val="accent1"/>
                          </a:solidFill>
                          <a:effectLst/>
                        </a:rPr>
                        <a:t>McGullough</a:t>
                      </a:r>
                      <a:r>
                        <a:rPr lang="en-US" sz="2400" b="1" u="none" strike="noStrike" dirty="0">
                          <a:solidFill>
                            <a:schemeClr val="accent1"/>
                          </a:solidFill>
                          <a:effectLst/>
                        </a:rPr>
                        <a:t> 1969 – 1970</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384663115"/>
                  </a:ext>
                </a:extLst>
              </a:tr>
              <a:tr h="438828">
                <a:tc>
                  <a:txBody>
                    <a:bodyPr/>
                    <a:lstStyle/>
                    <a:p>
                      <a:pPr algn="l" fontAlgn="b"/>
                      <a:r>
                        <a:rPr lang="en-US" sz="2400" b="1" u="none" strike="noStrike" dirty="0">
                          <a:solidFill>
                            <a:schemeClr val="accent1"/>
                          </a:solidFill>
                          <a:effectLst/>
                        </a:rPr>
                        <a:t>*SK Leonard N. Wenger 1970 – 1971</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097804648"/>
                  </a:ext>
                </a:extLst>
              </a:tr>
              <a:tr h="438828">
                <a:tc>
                  <a:txBody>
                    <a:bodyPr/>
                    <a:lstStyle/>
                    <a:p>
                      <a:pPr algn="l" fontAlgn="b"/>
                      <a:r>
                        <a:rPr lang="it-IT" sz="2400" b="1" u="none" strike="noStrike" dirty="0">
                          <a:solidFill>
                            <a:schemeClr val="accent1"/>
                          </a:solidFill>
                          <a:effectLst/>
                        </a:rPr>
                        <a:t>*SK Carmine J. Martorelli, FM  1971 - 1972</a:t>
                      </a:r>
                      <a:endParaRPr lang="it-IT"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822335063"/>
                  </a:ext>
                </a:extLst>
              </a:tr>
            </a:tbl>
          </a:graphicData>
        </a:graphic>
      </p:graphicFrame>
      <p:sp>
        <p:nvSpPr>
          <p:cNvPr id="5" name="TextBox 4">
            <a:extLst>
              <a:ext uri="{FF2B5EF4-FFF2-40B4-BE49-F238E27FC236}">
                <a16:creationId xmlns:a16="http://schemas.microsoft.com/office/drawing/2014/main" id="{DA59EF59-6FDB-4975-5070-CC99E3014827}"/>
              </a:ext>
            </a:extLst>
          </p:cNvPr>
          <p:cNvSpPr txBox="1"/>
          <p:nvPr/>
        </p:nvSpPr>
        <p:spPr>
          <a:xfrm>
            <a:off x="10099040" y="6271567"/>
            <a:ext cx="1767840" cy="461665"/>
          </a:xfrm>
          <a:prstGeom prst="rect">
            <a:avLst/>
          </a:prstGeom>
          <a:noFill/>
        </p:spPr>
        <p:txBody>
          <a:bodyPr wrap="square" rtlCol="0">
            <a:spAutoFit/>
          </a:bodyPr>
          <a:lstStyle/>
          <a:p>
            <a:r>
              <a:rPr lang="en-US" sz="2400" dirty="0">
                <a:solidFill>
                  <a:schemeClr val="accent1"/>
                </a:solidFill>
              </a:rPr>
              <a:t>* Deceased</a:t>
            </a:r>
          </a:p>
        </p:txBody>
      </p:sp>
    </p:spTree>
    <p:extLst>
      <p:ext uri="{BB962C8B-B14F-4D97-AF65-F5344CB8AC3E}">
        <p14:creationId xmlns:p14="http://schemas.microsoft.com/office/powerpoint/2010/main" val="251955685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44F9C-20D8-9CFC-A2D2-09BBDFB37417}"/>
              </a:ext>
            </a:extLst>
          </p:cNvPr>
          <p:cNvSpPr txBox="1"/>
          <p:nvPr/>
        </p:nvSpPr>
        <p:spPr>
          <a:xfrm>
            <a:off x="4217670" y="1078794"/>
            <a:ext cx="5698490" cy="707886"/>
          </a:xfrm>
          <a:prstGeom prst="rect">
            <a:avLst/>
          </a:prstGeom>
          <a:solidFill>
            <a:schemeClr val="bg1"/>
          </a:solidFill>
        </p:spPr>
        <p:txBody>
          <a:bodyPr wrap="square" rtlCol="0">
            <a:spAutoFit/>
          </a:bodyPr>
          <a:lstStyle/>
          <a:p>
            <a:r>
              <a:rPr lang="en-US" sz="4000" b="1" dirty="0">
                <a:solidFill>
                  <a:srgbClr val="FF0000"/>
                </a:solidFill>
              </a:rPr>
              <a:t>Navigators 1972 - 1983</a:t>
            </a:r>
          </a:p>
        </p:txBody>
      </p:sp>
      <p:pic>
        <p:nvPicPr>
          <p:cNvPr id="6" name="Picture 5" descr="A picture containing text&#10;&#10;Description automatically generated">
            <a:extLst>
              <a:ext uri="{FF2B5EF4-FFF2-40B4-BE49-F238E27FC236}">
                <a16:creationId xmlns:a16="http://schemas.microsoft.com/office/drawing/2014/main" id="{77E3DB97-8413-9DBD-03E3-C8486387A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6160" y="1834983"/>
            <a:ext cx="1609676" cy="4388282"/>
          </a:xfrm>
          <a:prstGeom prst="rect">
            <a:avLst/>
          </a:prstGeom>
        </p:spPr>
      </p:pic>
      <p:graphicFrame>
        <p:nvGraphicFramePr>
          <p:cNvPr id="3" name="Table 2">
            <a:extLst>
              <a:ext uri="{FF2B5EF4-FFF2-40B4-BE49-F238E27FC236}">
                <a16:creationId xmlns:a16="http://schemas.microsoft.com/office/drawing/2014/main" id="{F5169F29-A42B-C94D-87AC-82AE39762408}"/>
              </a:ext>
            </a:extLst>
          </p:cNvPr>
          <p:cNvGraphicFramePr>
            <a:graphicFrameLocks noGrp="1"/>
          </p:cNvGraphicFramePr>
          <p:nvPr>
            <p:extLst>
              <p:ext uri="{D42A27DB-BD31-4B8C-83A1-F6EECF244321}">
                <p14:modId xmlns:p14="http://schemas.microsoft.com/office/powerpoint/2010/main" val="3185963933"/>
              </p:ext>
            </p:extLst>
          </p:nvPr>
        </p:nvGraphicFramePr>
        <p:xfrm>
          <a:off x="3352800" y="1834982"/>
          <a:ext cx="5364480" cy="4687740"/>
        </p:xfrm>
        <a:graphic>
          <a:graphicData uri="http://schemas.openxmlformats.org/drawingml/2006/table">
            <a:tbl>
              <a:tblPr>
                <a:tableStyleId>{5C22544A-7EE6-4342-B048-85BDC9FD1C3A}</a:tableStyleId>
              </a:tblPr>
              <a:tblGrid>
                <a:gridCol w="5364480">
                  <a:extLst>
                    <a:ext uri="{9D8B030D-6E8A-4147-A177-3AD203B41FA5}">
                      <a16:colId xmlns:a16="http://schemas.microsoft.com/office/drawing/2014/main" val="1556097031"/>
                    </a:ext>
                  </a:extLst>
                </a:gridCol>
              </a:tblGrid>
              <a:tr h="468774">
                <a:tc>
                  <a:txBody>
                    <a:bodyPr/>
                    <a:lstStyle/>
                    <a:p>
                      <a:pPr algn="l" fontAlgn="b"/>
                      <a:r>
                        <a:rPr lang="en-US" sz="2400" b="1" u="none" strike="noStrike">
                          <a:solidFill>
                            <a:schemeClr val="accent1"/>
                          </a:solidFill>
                          <a:effectLst/>
                        </a:rPr>
                        <a:t>*SK John C. Logue 1972 - 1973</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73297578"/>
                  </a:ext>
                </a:extLst>
              </a:tr>
              <a:tr h="468774">
                <a:tc>
                  <a:txBody>
                    <a:bodyPr/>
                    <a:lstStyle/>
                    <a:p>
                      <a:pPr algn="l" fontAlgn="b"/>
                      <a:r>
                        <a:rPr lang="en-US" sz="2400" b="1" u="none" strike="noStrike">
                          <a:solidFill>
                            <a:schemeClr val="accent1"/>
                          </a:solidFill>
                          <a:effectLst/>
                        </a:rPr>
                        <a:t>*SK John J. Logan 1973 - 1974</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950976407"/>
                  </a:ext>
                </a:extLst>
              </a:tr>
              <a:tr h="468774">
                <a:tc>
                  <a:txBody>
                    <a:bodyPr/>
                    <a:lstStyle/>
                    <a:p>
                      <a:pPr algn="l" fontAlgn="b"/>
                      <a:r>
                        <a:rPr lang="en-US" sz="2400" b="1" u="none" strike="noStrike">
                          <a:solidFill>
                            <a:schemeClr val="accent1"/>
                          </a:solidFill>
                          <a:effectLst/>
                        </a:rPr>
                        <a:t>*SK Edward F. Williams 1974 - 1975</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902943332"/>
                  </a:ext>
                </a:extLst>
              </a:tr>
              <a:tr h="468774">
                <a:tc>
                  <a:txBody>
                    <a:bodyPr/>
                    <a:lstStyle/>
                    <a:p>
                      <a:pPr algn="l" fontAlgn="b"/>
                      <a:r>
                        <a:rPr lang="en-US" sz="2400" b="1" u="none" strike="noStrike">
                          <a:solidFill>
                            <a:schemeClr val="accent1"/>
                          </a:solidFill>
                          <a:effectLst/>
                        </a:rPr>
                        <a:t>*SK John P. Harkins 1975 - 1976</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636568752"/>
                  </a:ext>
                </a:extLst>
              </a:tr>
              <a:tr h="468774">
                <a:tc>
                  <a:txBody>
                    <a:bodyPr/>
                    <a:lstStyle/>
                    <a:p>
                      <a:pPr algn="l" fontAlgn="b"/>
                      <a:r>
                        <a:rPr lang="en-US" sz="2400" b="1" u="none" strike="noStrike">
                          <a:solidFill>
                            <a:schemeClr val="accent1"/>
                          </a:solidFill>
                          <a:effectLst/>
                        </a:rPr>
                        <a:t>*SK John J. Greenburg 1976 - 1977</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983837518"/>
                  </a:ext>
                </a:extLst>
              </a:tr>
              <a:tr h="468774">
                <a:tc>
                  <a:txBody>
                    <a:bodyPr/>
                    <a:lstStyle/>
                    <a:p>
                      <a:pPr algn="l" fontAlgn="b"/>
                      <a:r>
                        <a:rPr lang="en-US" sz="2400" b="1" u="none" strike="noStrike">
                          <a:solidFill>
                            <a:schemeClr val="accent1"/>
                          </a:solidFill>
                          <a:effectLst/>
                        </a:rPr>
                        <a:t>*SK John J. Cruice 1977 - 1978</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647861079"/>
                  </a:ext>
                </a:extLst>
              </a:tr>
              <a:tr h="468774">
                <a:tc>
                  <a:txBody>
                    <a:bodyPr/>
                    <a:lstStyle/>
                    <a:p>
                      <a:pPr algn="l" fontAlgn="b"/>
                      <a:r>
                        <a:rPr lang="en-US" sz="2400" b="1" u="none" strike="noStrike">
                          <a:solidFill>
                            <a:schemeClr val="accent1"/>
                          </a:solidFill>
                          <a:effectLst/>
                        </a:rPr>
                        <a:t>*SK Frank P. Sandone 1978 - 1979</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496747331"/>
                  </a:ext>
                </a:extLst>
              </a:tr>
              <a:tr h="468774">
                <a:tc>
                  <a:txBody>
                    <a:bodyPr/>
                    <a:lstStyle/>
                    <a:p>
                      <a:pPr algn="l" fontAlgn="b"/>
                      <a:r>
                        <a:rPr lang="en-US" sz="2400" b="1" u="none" strike="noStrike">
                          <a:solidFill>
                            <a:schemeClr val="accent1"/>
                          </a:solidFill>
                          <a:effectLst/>
                        </a:rPr>
                        <a:t>*SK Michael N. A. O'Neal, Jr.  1979 - 81</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589254213"/>
                  </a:ext>
                </a:extLst>
              </a:tr>
              <a:tr h="468774">
                <a:tc>
                  <a:txBody>
                    <a:bodyPr/>
                    <a:lstStyle/>
                    <a:p>
                      <a:pPr algn="l" fontAlgn="b"/>
                      <a:r>
                        <a:rPr lang="en-US" sz="2400" b="1" u="none" strike="noStrike" dirty="0">
                          <a:solidFill>
                            <a:schemeClr val="accent1"/>
                          </a:solidFill>
                          <a:effectLst/>
                        </a:rPr>
                        <a:t>SK Peter J. Driscoll 1981 - 1982</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887789575"/>
                  </a:ext>
                </a:extLst>
              </a:tr>
              <a:tr h="468774">
                <a:tc>
                  <a:txBody>
                    <a:bodyPr/>
                    <a:lstStyle/>
                    <a:p>
                      <a:pPr algn="l" fontAlgn="b"/>
                      <a:r>
                        <a:rPr lang="pl-PL" sz="2400" b="1" u="none" strike="noStrike" dirty="0">
                          <a:solidFill>
                            <a:schemeClr val="accent1"/>
                          </a:solidFill>
                          <a:effectLst/>
                        </a:rPr>
                        <a:t>*SK Sam J. DeCarolis 1982 - 1983</a:t>
                      </a:r>
                      <a:endParaRPr lang="pl-PL"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434976713"/>
                  </a:ext>
                </a:extLst>
              </a:tr>
            </a:tbl>
          </a:graphicData>
        </a:graphic>
      </p:graphicFrame>
      <p:sp>
        <p:nvSpPr>
          <p:cNvPr id="2" name="TextBox 1">
            <a:extLst>
              <a:ext uri="{FF2B5EF4-FFF2-40B4-BE49-F238E27FC236}">
                <a16:creationId xmlns:a16="http://schemas.microsoft.com/office/drawing/2014/main" id="{27A07702-462E-D0DA-DEDA-58A6B01A8066}"/>
              </a:ext>
            </a:extLst>
          </p:cNvPr>
          <p:cNvSpPr txBox="1"/>
          <p:nvPr/>
        </p:nvSpPr>
        <p:spPr>
          <a:xfrm>
            <a:off x="10099040" y="6271567"/>
            <a:ext cx="1767840" cy="461665"/>
          </a:xfrm>
          <a:prstGeom prst="rect">
            <a:avLst/>
          </a:prstGeom>
          <a:noFill/>
        </p:spPr>
        <p:txBody>
          <a:bodyPr wrap="square" rtlCol="0">
            <a:spAutoFit/>
          </a:bodyPr>
          <a:lstStyle/>
          <a:p>
            <a:r>
              <a:rPr lang="en-US" sz="2400" dirty="0">
                <a:solidFill>
                  <a:schemeClr val="accent1"/>
                </a:solidFill>
              </a:rPr>
              <a:t>* Deceased</a:t>
            </a:r>
          </a:p>
        </p:txBody>
      </p:sp>
    </p:spTree>
    <p:extLst>
      <p:ext uri="{BB962C8B-B14F-4D97-AF65-F5344CB8AC3E}">
        <p14:creationId xmlns:p14="http://schemas.microsoft.com/office/powerpoint/2010/main" val="340622703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44F9C-20D8-9CFC-A2D2-09BBDFB37417}"/>
              </a:ext>
            </a:extLst>
          </p:cNvPr>
          <p:cNvSpPr txBox="1"/>
          <p:nvPr/>
        </p:nvSpPr>
        <p:spPr>
          <a:xfrm>
            <a:off x="4217670" y="975218"/>
            <a:ext cx="5698490" cy="707886"/>
          </a:xfrm>
          <a:prstGeom prst="rect">
            <a:avLst/>
          </a:prstGeom>
          <a:solidFill>
            <a:schemeClr val="bg1"/>
          </a:solidFill>
        </p:spPr>
        <p:txBody>
          <a:bodyPr wrap="square" rtlCol="0">
            <a:spAutoFit/>
          </a:bodyPr>
          <a:lstStyle/>
          <a:p>
            <a:r>
              <a:rPr lang="en-US" sz="4000" b="1" dirty="0">
                <a:solidFill>
                  <a:srgbClr val="FF0000"/>
                </a:solidFill>
              </a:rPr>
              <a:t>Navigators 1983 - 1993</a:t>
            </a:r>
          </a:p>
        </p:txBody>
      </p:sp>
      <p:pic>
        <p:nvPicPr>
          <p:cNvPr id="6" name="Picture 5" descr="A picture containing text&#10;&#10;Description automatically generated">
            <a:extLst>
              <a:ext uri="{FF2B5EF4-FFF2-40B4-BE49-F238E27FC236}">
                <a16:creationId xmlns:a16="http://schemas.microsoft.com/office/drawing/2014/main" id="{77E3DB97-8413-9DBD-03E3-C8486387A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6160" y="1834983"/>
            <a:ext cx="1609676" cy="4388282"/>
          </a:xfrm>
          <a:prstGeom prst="rect">
            <a:avLst/>
          </a:prstGeom>
        </p:spPr>
      </p:pic>
      <p:graphicFrame>
        <p:nvGraphicFramePr>
          <p:cNvPr id="3" name="Table 2">
            <a:extLst>
              <a:ext uri="{FF2B5EF4-FFF2-40B4-BE49-F238E27FC236}">
                <a16:creationId xmlns:a16="http://schemas.microsoft.com/office/drawing/2014/main" id="{34A061BA-80B1-4979-4B3E-949870A6FE7C}"/>
              </a:ext>
            </a:extLst>
          </p:cNvPr>
          <p:cNvGraphicFramePr>
            <a:graphicFrameLocks noGrp="1"/>
          </p:cNvGraphicFramePr>
          <p:nvPr>
            <p:extLst>
              <p:ext uri="{D42A27DB-BD31-4B8C-83A1-F6EECF244321}">
                <p14:modId xmlns:p14="http://schemas.microsoft.com/office/powerpoint/2010/main" val="2178110251"/>
              </p:ext>
            </p:extLst>
          </p:nvPr>
        </p:nvGraphicFramePr>
        <p:xfrm>
          <a:off x="3303270" y="1834982"/>
          <a:ext cx="6165850" cy="4388280"/>
        </p:xfrm>
        <a:graphic>
          <a:graphicData uri="http://schemas.openxmlformats.org/drawingml/2006/table">
            <a:tbl>
              <a:tblPr>
                <a:tableStyleId>{5C22544A-7EE6-4342-B048-85BDC9FD1C3A}</a:tableStyleId>
              </a:tblPr>
              <a:tblGrid>
                <a:gridCol w="6165850">
                  <a:extLst>
                    <a:ext uri="{9D8B030D-6E8A-4147-A177-3AD203B41FA5}">
                      <a16:colId xmlns:a16="http://schemas.microsoft.com/office/drawing/2014/main" val="516373854"/>
                    </a:ext>
                  </a:extLst>
                </a:gridCol>
              </a:tblGrid>
              <a:tr h="438828">
                <a:tc>
                  <a:txBody>
                    <a:bodyPr/>
                    <a:lstStyle/>
                    <a:p>
                      <a:pPr algn="l" fontAlgn="b"/>
                      <a:r>
                        <a:rPr lang="en-US" sz="2400" b="1" u="none" strike="noStrike">
                          <a:solidFill>
                            <a:schemeClr val="accent1"/>
                          </a:solidFill>
                          <a:effectLst/>
                        </a:rPr>
                        <a:t>*SK Joseph W. Hammond 1983 - 1984</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972440944"/>
                  </a:ext>
                </a:extLst>
              </a:tr>
              <a:tr h="438828">
                <a:tc>
                  <a:txBody>
                    <a:bodyPr/>
                    <a:lstStyle/>
                    <a:p>
                      <a:pPr algn="l" fontAlgn="b"/>
                      <a:r>
                        <a:rPr lang="fi-FI" sz="2400" b="1" u="none" strike="noStrike" dirty="0">
                          <a:solidFill>
                            <a:schemeClr val="accent1"/>
                          </a:solidFill>
                          <a:effectLst/>
                        </a:rPr>
                        <a:t>*SK Joseph J. Salotti 1984 - 1985</a:t>
                      </a:r>
                      <a:endParaRPr lang="fi-FI"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812498077"/>
                  </a:ext>
                </a:extLst>
              </a:tr>
              <a:tr h="438828">
                <a:tc>
                  <a:txBody>
                    <a:bodyPr/>
                    <a:lstStyle/>
                    <a:p>
                      <a:pPr algn="l" fontAlgn="b"/>
                      <a:r>
                        <a:rPr lang="en-US" sz="2400" b="1" u="none" strike="noStrike">
                          <a:solidFill>
                            <a:schemeClr val="accent1"/>
                          </a:solidFill>
                          <a:effectLst/>
                        </a:rPr>
                        <a:t>*SK Joseph B. Henkel 1985 - 1986</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315209568"/>
                  </a:ext>
                </a:extLst>
              </a:tr>
              <a:tr h="438828">
                <a:tc>
                  <a:txBody>
                    <a:bodyPr/>
                    <a:lstStyle/>
                    <a:p>
                      <a:pPr algn="l" fontAlgn="b"/>
                      <a:r>
                        <a:rPr lang="en-US" sz="2400" b="1" u="none" strike="noStrike" dirty="0">
                          <a:solidFill>
                            <a:schemeClr val="accent1"/>
                          </a:solidFill>
                          <a:effectLst/>
                        </a:rPr>
                        <a:t>*SK William T. McGrath 1986 - 1987</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419582311"/>
                  </a:ext>
                </a:extLst>
              </a:tr>
              <a:tr h="438828">
                <a:tc>
                  <a:txBody>
                    <a:bodyPr/>
                    <a:lstStyle/>
                    <a:p>
                      <a:pPr algn="l" fontAlgn="b"/>
                      <a:r>
                        <a:rPr lang="en-US" sz="2400" b="1" u="none" strike="noStrike" dirty="0">
                          <a:solidFill>
                            <a:schemeClr val="accent1"/>
                          </a:solidFill>
                          <a:effectLst/>
                        </a:rPr>
                        <a:t>*SK John H. Horan, FST 1987 - 1988</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084665663"/>
                  </a:ext>
                </a:extLst>
              </a:tr>
              <a:tr h="438828">
                <a:tc>
                  <a:txBody>
                    <a:bodyPr/>
                    <a:lstStyle/>
                    <a:p>
                      <a:pPr algn="l" fontAlgn="b"/>
                      <a:r>
                        <a:rPr lang="nn-NO" sz="2400" b="1" u="none" strike="noStrike">
                          <a:solidFill>
                            <a:schemeClr val="accent1"/>
                          </a:solidFill>
                          <a:effectLst/>
                        </a:rPr>
                        <a:t>*SK Peter J. Gaynor 1988 - 1989</a:t>
                      </a:r>
                      <a:endParaRPr lang="nn-NO"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11746967"/>
                  </a:ext>
                </a:extLst>
              </a:tr>
              <a:tr h="438828">
                <a:tc>
                  <a:txBody>
                    <a:bodyPr/>
                    <a:lstStyle/>
                    <a:p>
                      <a:pPr algn="l" fontAlgn="b"/>
                      <a:r>
                        <a:rPr lang="sv-SE" sz="2400" b="1" u="none" strike="noStrike">
                          <a:solidFill>
                            <a:schemeClr val="accent1"/>
                          </a:solidFill>
                          <a:effectLst/>
                        </a:rPr>
                        <a:t>*SK Gerard D. Paradis 1989 - 1990</a:t>
                      </a:r>
                      <a:endParaRPr lang="sv-SE"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84271399"/>
                  </a:ext>
                </a:extLst>
              </a:tr>
              <a:tr h="438828">
                <a:tc>
                  <a:txBody>
                    <a:bodyPr/>
                    <a:lstStyle/>
                    <a:p>
                      <a:pPr algn="l" fontAlgn="b"/>
                      <a:r>
                        <a:rPr lang="nn-NO" sz="2400" b="1" u="none" strike="noStrike">
                          <a:solidFill>
                            <a:schemeClr val="accent1"/>
                          </a:solidFill>
                          <a:effectLst/>
                        </a:rPr>
                        <a:t>*SK Harold R. Twigg 1990 - 1991</a:t>
                      </a:r>
                      <a:endParaRPr lang="nn-NO"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200847682"/>
                  </a:ext>
                </a:extLst>
              </a:tr>
              <a:tr h="438828">
                <a:tc>
                  <a:txBody>
                    <a:bodyPr/>
                    <a:lstStyle/>
                    <a:p>
                      <a:pPr algn="l" fontAlgn="b"/>
                      <a:r>
                        <a:rPr lang="en-US" sz="2400" b="1" u="none" strike="noStrike">
                          <a:solidFill>
                            <a:schemeClr val="accent1"/>
                          </a:solidFill>
                          <a:effectLst/>
                        </a:rPr>
                        <a:t>SK William P. Robinson 1991 - 1992</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760416013"/>
                  </a:ext>
                </a:extLst>
              </a:tr>
              <a:tr h="438828">
                <a:tc>
                  <a:txBody>
                    <a:bodyPr/>
                    <a:lstStyle/>
                    <a:p>
                      <a:pPr algn="l" fontAlgn="b"/>
                      <a:r>
                        <a:rPr lang="en-US" sz="2400" b="1" u="none" strike="noStrike" dirty="0">
                          <a:solidFill>
                            <a:schemeClr val="accent1"/>
                          </a:solidFill>
                          <a:effectLst/>
                        </a:rPr>
                        <a:t>*SK Andrew J. </a:t>
                      </a:r>
                      <a:r>
                        <a:rPr lang="en-US" sz="2400" b="1" u="none" strike="noStrike" dirty="0" err="1">
                          <a:solidFill>
                            <a:schemeClr val="accent1"/>
                          </a:solidFill>
                          <a:effectLst/>
                        </a:rPr>
                        <a:t>Noreck</a:t>
                      </a:r>
                      <a:r>
                        <a:rPr lang="en-US" sz="2400" b="1" u="none" strike="noStrike" dirty="0">
                          <a:solidFill>
                            <a:schemeClr val="accent1"/>
                          </a:solidFill>
                          <a:effectLst/>
                        </a:rPr>
                        <a:t> 1992 - 1993</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965299020"/>
                  </a:ext>
                </a:extLst>
              </a:tr>
            </a:tbl>
          </a:graphicData>
        </a:graphic>
      </p:graphicFrame>
      <p:sp>
        <p:nvSpPr>
          <p:cNvPr id="5" name="TextBox 4">
            <a:extLst>
              <a:ext uri="{FF2B5EF4-FFF2-40B4-BE49-F238E27FC236}">
                <a16:creationId xmlns:a16="http://schemas.microsoft.com/office/drawing/2014/main" id="{966BF3AD-D71A-D201-4911-41BC624E650C}"/>
              </a:ext>
            </a:extLst>
          </p:cNvPr>
          <p:cNvSpPr txBox="1"/>
          <p:nvPr/>
        </p:nvSpPr>
        <p:spPr>
          <a:xfrm>
            <a:off x="10099040" y="6271567"/>
            <a:ext cx="1767840" cy="461665"/>
          </a:xfrm>
          <a:prstGeom prst="rect">
            <a:avLst/>
          </a:prstGeom>
          <a:noFill/>
        </p:spPr>
        <p:txBody>
          <a:bodyPr wrap="square" rtlCol="0">
            <a:spAutoFit/>
          </a:bodyPr>
          <a:lstStyle/>
          <a:p>
            <a:r>
              <a:rPr lang="en-US" sz="2400" dirty="0">
                <a:solidFill>
                  <a:schemeClr val="accent1"/>
                </a:solidFill>
              </a:rPr>
              <a:t>* Deceased</a:t>
            </a:r>
          </a:p>
        </p:txBody>
      </p:sp>
    </p:spTree>
    <p:extLst>
      <p:ext uri="{BB962C8B-B14F-4D97-AF65-F5344CB8AC3E}">
        <p14:creationId xmlns:p14="http://schemas.microsoft.com/office/powerpoint/2010/main" val="1951159842"/>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44F9C-20D8-9CFC-A2D2-09BBDFB37417}"/>
              </a:ext>
            </a:extLst>
          </p:cNvPr>
          <p:cNvSpPr txBox="1"/>
          <p:nvPr/>
        </p:nvSpPr>
        <p:spPr>
          <a:xfrm>
            <a:off x="4217670" y="1078794"/>
            <a:ext cx="5698490" cy="707886"/>
          </a:xfrm>
          <a:prstGeom prst="rect">
            <a:avLst/>
          </a:prstGeom>
          <a:solidFill>
            <a:schemeClr val="bg1"/>
          </a:solidFill>
        </p:spPr>
        <p:txBody>
          <a:bodyPr wrap="square" rtlCol="0">
            <a:spAutoFit/>
          </a:bodyPr>
          <a:lstStyle/>
          <a:p>
            <a:r>
              <a:rPr lang="en-US" sz="4000" b="1" dirty="0">
                <a:solidFill>
                  <a:srgbClr val="FF0000"/>
                </a:solidFill>
              </a:rPr>
              <a:t>Navigators 1993 - 2003</a:t>
            </a:r>
          </a:p>
        </p:txBody>
      </p:sp>
      <p:pic>
        <p:nvPicPr>
          <p:cNvPr id="6" name="Picture 5" descr="A picture containing text&#10;&#10;Description automatically generated">
            <a:extLst>
              <a:ext uri="{FF2B5EF4-FFF2-40B4-BE49-F238E27FC236}">
                <a16:creationId xmlns:a16="http://schemas.microsoft.com/office/drawing/2014/main" id="{77E3DB97-8413-9DBD-03E3-C8486387A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6160" y="1834983"/>
            <a:ext cx="1609676" cy="4388282"/>
          </a:xfrm>
          <a:prstGeom prst="rect">
            <a:avLst/>
          </a:prstGeom>
        </p:spPr>
      </p:pic>
      <p:graphicFrame>
        <p:nvGraphicFramePr>
          <p:cNvPr id="2" name="Table 1">
            <a:extLst>
              <a:ext uri="{FF2B5EF4-FFF2-40B4-BE49-F238E27FC236}">
                <a16:creationId xmlns:a16="http://schemas.microsoft.com/office/drawing/2014/main" id="{007FF378-BCF5-5A92-33D7-9528AA206A04}"/>
              </a:ext>
            </a:extLst>
          </p:cNvPr>
          <p:cNvGraphicFramePr>
            <a:graphicFrameLocks noGrp="1"/>
          </p:cNvGraphicFramePr>
          <p:nvPr>
            <p:extLst>
              <p:ext uri="{D42A27DB-BD31-4B8C-83A1-F6EECF244321}">
                <p14:modId xmlns:p14="http://schemas.microsoft.com/office/powerpoint/2010/main" val="2997292541"/>
              </p:ext>
            </p:extLst>
          </p:nvPr>
        </p:nvGraphicFramePr>
        <p:xfrm>
          <a:off x="3332480" y="1834982"/>
          <a:ext cx="6583680" cy="4388280"/>
        </p:xfrm>
        <a:graphic>
          <a:graphicData uri="http://schemas.openxmlformats.org/drawingml/2006/table">
            <a:tbl>
              <a:tblPr>
                <a:tableStyleId>{5C22544A-7EE6-4342-B048-85BDC9FD1C3A}</a:tableStyleId>
              </a:tblPr>
              <a:tblGrid>
                <a:gridCol w="6583680">
                  <a:extLst>
                    <a:ext uri="{9D8B030D-6E8A-4147-A177-3AD203B41FA5}">
                      <a16:colId xmlns:a16="http://schemas.microsoft.com/office/drawing/2014/main" val="3350228317"/>
                    </a:ext>
                  </a:extLst>
                </a:gridCol>
              </a:tblGrid>
              <a:tr h="438828">
                <a:tc>
                  <a:txBody>
                    <a:bodyPr/>
                    <a:lstStyle/>
                    <a:p>
                      <a:pPr algn="l" fontAlgn="b"/>
                      <a:r>
                        <a:rPr lang="nl-NL" sz="2400" b="1" u="none" strike="noStrike">
                          <a:solidFill>
                            <a:schemeClr val="accent1"/>
                          </a:solidFill>
                          <a:effectLst/>
                        </a:rPr>
                        <a:t>SK Aaron Cubbage, PSD 1993 - 1994</a:t>
                      </a:r>
                      <a:endParaRPr lang="nl-NL"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207025708"/>
                  </a:ext>
                </a:extLst>
              </a:tr>
              <a:tr h="438828">
                <a:tc>
                  <a:txBody>
                    <a:bodyPr/>
                    <a:lstStyle/>
                    <a:p>
                      <a:pPr algn="l" fontAlgn="b"/>
                      <a:r>
                        <a:rPr lang="en-US" sz="2400" b="1" u="none" strike="noStrike">
                          <a:solidFill>
                            <a:schemeClr val="accent1"/>
                          </a:solidFill>
                          <a:effectLst/>
                        </a:rPr>
                        <a:t>*SK John L. Walters, Jr.  1994 - 1995</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38446223"/>
                  </a:ext>
                </a:extLst>
              </a:tr>
              <a:tr h="438828">
                <a:tc>
                  <a:txBody>
                    <a:bodyPr/>
                    <a:lstStyle/>
                    <a:p>
                      <a:pPr algn="l" fontAlgn="b"/>
                      <a:r>
                        <a:rPr lang="nl-NL" sz="2400" b="1" u="none" strike="noStrike">
                          <a:solidFill>
                            <a:schemeClr val="accent1"/>
                          </a:solidFill>
                          <a:effectLst/>
                        </a:rPr>
                        <a:t>*SK Richard Dan Eury, FSS 1995 - 1996</a:t>
                      </a:r>
                      <a:endParaRPr lang="nl-NL"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462486870"/>
                  </a:ext>
                </a:extLst>
              </a:tr>
              <a:tr h="438828">
                <a:tc>
                  <a:txBody>
                    <a:bodyPr/>
                    <a:lstStyle/>
                    <a:p>
                      <a:pPr algn="l" fontAlgn="b"/>
                      <a:r>
                        <a:rPr lang="it-IT" sz="2400" b="1" u="none" strike="noStrike">
                          <a:solidFill>
                            <a:schemeClr val="accent1"/>
                          </a:solidFill>
                          <a:effectLst/>
                        </a:rPr>
                        <a:t>SK Dano Joseph Caromano, FST 1996 - 1997</a:t>
                      </a:r>
                      <a:endParaRPr lang="it-IT"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000360992"/>
                  </a:ext>
                </a:extLst>
              </a:tr>
              <a:tr h="438828">
                <a:tc>
                  <a:txBody>
                    <a:bodyPr/>
                    <a:lstStyle/>
                    <a:p>
                      <a:pPr algn="l" fontAlgn="b"/>
                      <a:r>
                        <a:rPr lang="sv-SE" sz="2400" b="1" u="none" strike="noStrike">
                          <a:solidFill>
                            <a:schemeClr val="accent1"/>
                          </a:solidFill>
                          <a:effectLst/>
                        </a:rPr>
                        <a:t>SK Kenneth J. Barton 1997 - 1998</a:t>
                      </a:r>
                      <a:endParaRPr lang="sv-SE"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137571213"/>
                  </a:ext>
                </a:extLst>
              </a:tr>
              <a:tr h="438828">
                <a:tc>
                  <a:txBody>
                    <a:bodyPr/>
                    <a:lstStyle/>
                    <a:p>
                      <a:pPr algn="l" fontAlgn="b"/>
                      <a:r>
                        <a:rPr lang="en-US" sz="2400" b="1" u="none" strike="noStrike">
                          <a:solidFill>
                            <a:schemeClr val="accent1"/>
                          </a:solidFill>
                          <a:effectLst/>
                        </a:rPr>
                        <a:t>SK Charles H. Cunningham 1998 - 1999</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991543417"/>
                  </a:ext>
                </a:extLst>
              </a:tr>
              <a:tr h="438828">
                <a:tc>
                  <a:txBody>
                    <a:bodyPr/>
                    <a:lstStyle/>
                    <a:p>
                      <a:pPr algn="l" fontAlgn="b"/>
                      <a:r>
                        <a:rPr lang="en-US" sz="2400" b="1" u="none" strike="noStrike">
                          <a:solidFill>
                            <a:schemeClr val="accent1"/>
                          </a:solidFill>
                          <a:effectLst/>
                        </a:rPr>
                        <a:t>*SK Colin J. Crawford 1999 - 2000</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297044657"/>
                  </a:ext>
                </a:extLst>
              </a:tr>
              <a:tr h="438828">
                <a:tc>
                  <a:txBody>
                    <a:bodyPr/>
                    <a:lstStyle/>
                    <a:p>
                      <a:pPr algn="l" fontAlgn="b"/>
                      <a:r>
                        <a:rPr lang="nn-NO" sz="2400" b="1" u="none" strike="noStrike" dirty="0">
                          <a:solidFill>
                            <a:schemeClr val="accent1"/>
                          </a:solidFill>
                          <a:effectLst/>
                        </a:rPr>
                        <a:t>SK James H. Jansen 2000 - 2001</a:t>
                      </a:r>
                      <a:endParaRPr lang="nn-NO"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851575212"/>
                  </a:ext>
                </a:extLst>
              </a:tr>
              <a:tr h="438828">
                <a:tc>
                  <a:txBody>
                    <a:bodyPr/>
                    <a:lstStyle/>
                    <a:p>
                      <a:pPr algn="l" fontAlgn="b"/>
                      <a:r>
                        <a:rPr lang="en-US" sz="2400" b="1" u="none" strike="noStrike">
                          <a:solidFill>
                            <a:schemeClr val="accent1"/>
                          </a:solidFill>
                          <a:effectLst/>
                        </a:rPr>
                        <a:t>SK Anthony D. Cellucci 2001 - 2002</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813317654"/>
                  </a:ext>
                </a:extLst>
              </a:tr>
              <a:tr h="438828">
                <a:tc>
                  <a:txBody>
                    <a:bodyPr/>
                    <a:lstStyle/>
                    <a:p>
                      <a:pPr algn="l" fontAlgn="b"/>
                      <a:r>
                        <a:rPr lang="sv-SE" sz="2400" b="1" u="none" strike="noStrike" dirty="0">
                          <a:solidFill>
                            <a:schemeClr val="accent1"/>
                          </a:solidFill>
                          <a:effectLst/>
                        </a:rPr>
                        <a:t>SK Patrick J. McFadden 2002 - 2003</a:t>
                      </a:r>
                      <a:endParaRPr lang="sv-SE"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51624311"/>
                  </a:ext>
                </a:extLst>
              </a:tr>
            </a:tbl>
          </a:graphicData>
        </a:graphic>
      </p:graphicFrame>
      <p:sp>
        <p:nvSpPr>
          <p:cNvPr id="5" name="TextBox 4">
            <a:extLst>
              <a:ext uri="{FF2B5EF4-FFF2-40B4-BE49-F238E27FC236}">
                <a16:creationId xmlns:a16="http://schemas.microsoft.com/office/drawing/2014/main" id="{5A588A4E-63A6-7EE2-0D8F-2083C35459FE}"/>
              </a:ext>
            </a:extLst>
          </p:cNvPr>
          <p:cNvSpPr txBox="1"/>
          <p:nvPr/>
        </p:nvSpPr>
        <p:spPr>
          <a:xfrm>
            <a:off x="10099040" y="6271567"/>
            <a:ext cx="1767840" cy="461665"/>
          </a:xfrm>
          <a:prstGeom prst="rect">
            <a:avLst/>
          </a:prstGeom>
          <a:noFill/>
        </p:spPr>
        <p:txBody>
          <a:bodyPr wrap="square" rtlCol="0">
            <a:spAutoFit/>
          </a:bodyPr>
          <a:lstStyle/>
          <a:p>
            <a:r>
              <a:rPr lang="en-US" sz="2400" dirty="0">
                <a:solidFill>
                  <a:schemeClr val="accent1"/>
                </a:solidFill>
              </a:rPr>
              <a:t>* Deceased</a:t>
            </a:r>
          </a:p>
        </p:txBody>
      </p:sp>
    </p:spTree>
    <p:extLst>
      <p:ext uri="{BB962C8B-B14F-4D97-AF65-F5344CB8AC3E}">
        <p14:creationId xmlns:p14="http://schemas.microsoft.com/office/powerpoint/2010/main" val="78032310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44F9C-20D8-9CFC-A2D2-09BBDFB37417}"/>
              </a:ext>
            </a:extLst>
          </p:cNvPr>
          <p:cNvSpPr txBox="1"/>
          <p:nvPr/>
        </p:nvSpPr>
        <p:spPr>
          <a:xfrm>
            <a:off x="4217670" y="1044338"/>
            <a:ext cx="5698490" cy="707886"/>
          </a:xfrm>
          <a:prstGeom prst="rect">
            <a:avLst/>
          </a:prstGeom>
          <a:solidFill>
            <a:schemeClr val="bg1"/>
          </a:solidFill>
        </p:spPr>
        <p:txBody>
          <a:bodyPr wrap="square" rtlCol="0">
            <a:spAutoFit/>
          </a:bodyPr>
          <a:lstStyle/>
          <a:p>
            <a:r>
              <a:rPr lang="en-US" sz="4000" b="1" dirty="0">
                <a:solidFill>
                  <a:srgbClr val="FF0000"/>
                </a:solidFill>
              </a:rPr>
              <a:t>Navigators 2003 - 2012</a:t>
            </a:r>
          </a:p>
        </p:txBody>
      </p:sp>
      <p:pic>
        <p:nvPicPr>
          <p:cNvPr id="6" name="Picture 5" descr="A picture containing text&#10;&#10;Description automatically generated">
            <a:extLst>
              <a:ext uri="{FF2B5EF4-FFF2-40B4-BE49-F238E27FC236}">
                <a16:creationId xmlns:a16="http://schemas.microsoft.com/office/drawing/2014/main" id="{77E3DB97-8413-9DBD-03E3-C8486387A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6160" y="1834983"/>
            <a:ext cx="1609676" cy="4388282"/>
          </a:xfrm>
          <a:prstGeom prst="rect">
            <a:avLst/>
          </a:prstGeom>
        </p:spPr>
      </p:pic>
      <p:graphicFrame>
        <p:nvGraphicFramePr>
          <p:cNvPr id="3" name="Table 2">
            <a:extLst>
              <a:ext uri="{FF2B5EF4-FFF2-40B4-BE49-F238E27FC236}">
                <a16:creationId xmlns:a16="http://schemas.microsoft.com/office/drawing/2014/main" id="{938B3A88-59C8-1E8B-BDCB-E064408FCFFA}"/>
              </a:ext>
            </a:extLst>
          </p:cNvPr>
          <p:cNvGraphicFramePr>
            <a:graphicFrameLocks noGrp="1"/>
          </p:cNvGraphicFramePr>
          <p:nvPr>
            <p:extLst>
              <p:ext uri="{D42A27DB-BD31-4B8C-83A1-F6EECF244321}">
                <p14:modId xmlns:p14="http://schemas.microsoft.com/office/powerpoint/2010/main" val="3321636323"/>
              </p:ext>
            </p:extLst>
          </p:nvPr>
        </p:nvGraphicFramePr>
        <p:xfrm>
          <a:off x="3332480" y="1800526"/>
          <a:ext cx="6136640" cy="4388280"/>
        </p:xfrm>
        <a:graphic>
          <a:graphicData uri="http://schemas.openxmlformats.org/drawingml/2006/table">
            <a:tbl>
              <a:tblPr>
                <a:tableStyleId>{5C22544A-7EE6-4342-B048-85BDC9FD1C3A}</a:tableStyleId>
              </a:tblPr>
              <a:tblGrid>
                <a:gridCol w="6136640">
                  <a:extLst>
                    <a:ext uri="{9D8B030D-6E8A-4147-A177-3AD203B41FA5}">
                      <a16:colId xmlns:a16="http://schemas.microsoft.com/office/drawing/2014/main" val="1740016805"/>
                    </a:ext>
                  </a:extLst>
                </a:gridCol>
              </a:tblGrid>
              <a:tr h="438828">
                <a:tc>
                  <a:txBody>
                    <a:bodyPr/>
                    <a:lstStyle/>
                    <a:p>
                      <a:pPr algn="l" fontAlgn="b"/>
                      <a:r>
                        <a:rPr lang="en-US" sz="2400" b="1" u="none" strike="noStrike">
                          <a:solidFill>
                            <a:schemeClr val="accent1"/>
                          </a:solidFill>
                          <a:effectLst/>
                        </a:rPr>
                        <a:t>*SK Thomas F. Valent 2003 - 2004</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348254246"/>
                  </a:ext>
                </a:extLst>
              </a:tr>
              <a:tr h="438828">
                <a:tc>
                  <a:txBody>
                    <a:bodyPr/>
                    <a:lstStyle/>
                    <a:p>
                      <a:pPr algn="l" fontAlgn="b"/>
                      <a:r>
                        <a:rPr lang="sv-SE" sz="2400" b="1" u="none" strike="noStrike" dirty="0">
                          <a:solidFill>
                            <a:schemeClr val="accent1"/>
                          </a:solidFill>
                          <a:effectLst/>
                        </a:rPr>
                        <a:t>*SK Joseph V. Heffernan 2004</a:t>
                      </a:r>
                      <a:endParaRPr lang="sv-SE"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014373841"/>
                  </a:ext>
                </a:extLst>
              </a:tr>
              <a:tr h="438828">
                <a:tc>
                  <a:txBody>
                    <a:bodyPr/>
                    <a:lstStyle/>
                    <a:p>
                      <a:pPr algn="l" fontAlgn="b"/>
                      <a:r>
                        <a:rPr lang="sv-SE" sz="2400" b="1" u="none" strike="noStrike" dirty="0">
                          <a:solidFill>
                            <a:schemeClr val="accent1"/>
                          </a:solidFill>
                          <a:effectLst/>
                        </a:rPr>
                        <a:t>SK Patrick J. McFadden 2004 - 2005</a:t>
                      </a:r>
                      <a:endParaRPr lang="sv-SE"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402350691"/>
                  </a:ext>
                </a:extLst>
              </a:tr>
              <a:tr h="438828">
                <a:tc>
                  <a:txBody>
                    <a:bodyPr/>
                    <a:lstStyle/>
                    <a:p>
                      <a:pPr algn="l" fontAlgn="b"/>
                      <a:r>
                        <a:rPr lang="en-US" sz="2400" b="1" u="none" strike="noStrike" dirty="0">
                          <a:solidFill>
                            <a:schemeClr val="accent1"/>
                          </a:solidFill>
                          <a:effectLst/>
                        </a:rPr>
                        <a:t>SK Daniel J. </a:t>
                      </a:r>
                      <a:r>
                        <a:rPr lang="en-US" sz="2400" b="1" u="none" strike="noStrike" dirty="0" err="1">
                          <a:solidFill>
                            <a:schemeClr val="accent1"/>
                          </a:solidFill>
                          <a:effectLst/>
                        </a:rPr>
                        <a:t>Eggles</a:t>
                      </a:r>
                      <a:r>
                        <a:rPr lang="en-US" sz="2400" b="1" u="none" strike="noStrike" dirty="0">
                          <a:solidFill>
                            <a:schemeClr val="accent1"/>
                          </a:solidFill>
                          <a:effectLst/>
                        </a:rPr>
                        <a:t> 2005 - 2006</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673699828"/>
                  </a:ext>
                </a:extLst>
              </a:tr>
              <a:tr h="438828">
                <a:tc>
                  <a:txBody>
                    <a:bodyPr/>
                    <a:lstStyle/>
                    <a:p>
                      <a:pPr algn="l" fontAlgn="b"/>
                      <a:r>
                        <a:rPr lang="en-US" sz="2400" b="1" u="none" strike="noStrike">
                          <a:solidFill>
                            <a:schemeClr val="accent1"/>
                          </a:solidFill>
                          <a:effectLst/>
                        </a:rPr>
                        <a:t>*SK James E. Noble, Jr.  2006 - 2007</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649542358"/>
                  </a:ext>
                </a:extLst>
              </a:tr>
              <a:tr h="438828">
                <a:tc>
                  <a:txBody>
                    <a:bodyPr/>
                    <a:lstStyle/>
                    <a:p>
                      <a:pPr algn="l" fontAlgn="b"/>
                      <a:r>
                        <a:rPr lang="en-US" sz="2400" b="1" u="none" strike="noStrike">
                          <a:solidFill>
                            <a:schemeClr val="accent1"/>
                          </a:solidFill>
                          <a:effectLst/>
                        </a:rPr>
                        <a:t>SK James E. Smith 2007 - 2008</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564247149"/>
                  </a:ext>
                </a:extLst>
              </a:tr>
              <a:tr h="438828">
                <a:tc>
                  <a:txBody>
                    <a:bodyPr/>
                    <a:lstStyle/>
                    <a:p>
                      <a:pPr algn="l" fontAlgn="b"/>
                      <a:r>
                        <a:rPr lang="en-US" sz="2400" b="1" u="none" strike="noStrike">
                          <a:solidFill>
                            <a:schemeClr val="accent1"/>
                          </a:solidFill>
                          <a:effectLst/>
                        </a:rPr>
                        <a:t>*SK Armand Petrillo 2008 - 2009</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786096149"/>
                  </a:ext>
                </a:extLst>
              </a:tr>
              <a:tr h="438828">
                <a:tc>
                  <a:txBody>
                    <a:bodyPr/>
                    <a:lstStyle/>
                    <a:p>
                      <a:pPr algn="l" fontAlgn="b"/>
                      <a:r>
                        <a:rPr lang="en-US" sz="2400" b="1" u="none" strike="noStrike">
                          <a:solidFill>
                            <a:schemeClr val="accent1"/>
                          </a:solidFill>
                          <a:effectLst/>
                        </a:rPr>
                        <a:t>SK George N. Closs III  2009 - 2010</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285538236"/>
                  </a:ext>
                </a:extLst>
              </a:tr>
              <a:tr h="438828">
                <a:tc>
                  <a:txBody>
                    <a:bodyPr/>
                    <a:lstStyle/>
                    <a:p>
                      <a:pPr algn="l" fontAlgn="b"/>
                      <a:r>
                        <a:rPr lang="en-US" sz="2400" b="1" u="none" strike="noStrike">
                          <a:solidFill>
                            <a:schemeClr val="accent1"/>
                          </a:solidFill>
                          <a:effectLst/>
                        </a:rPr>
                        <a:t>SK John J. Cruice, Jr 2010 - 2011</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352635373"/>
                  </a:ext>
                </a:extLst>
              </a:tr>
              <a:tr h="438828">
                <a:tc>
                  <a:txBody>
                    <a:bodyPr/>
                    <a:lstStyle/>
                    <a:p>
                      <a:pPr algn="l" fontAlgn="b"/>
                      <a:r>
                        <a:rPr lang="fi-FI" sz="2400" b="1" u="none" strike="noStrike" dirty="0">
                          <a:solidFill>
                            <a:schemeClr val="accent1"/>
                          </a:solidFill>
                          <a:effectLst/>
                        </a:rPr>
                        <a:t>SK Benjamin J. Linowski, Jr 2011 - 2012</a:t>
                      </a:r>
                      <a:endParaRPr lang="fi-FI"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01071579"/>
                  </a:ext>
                </a:extLst>
              </a:tr>
            </a:tbl>
          </a:graphicData>
        </a:graphic>
      </p:graphicFrame>
      <p:sp>
        <p:nvSpPr>
          <p:cNvPr id="5" name="TextBox 4">
            <a:extLst>
              <a:ext uri="{FF2B5EF4-FFF2-40B4-BE49-F238E27FC236}">
                <a16:creationId xmlns:a16="http://schemas.microsoft.com/office/drawing/2014/main" id="{287D8536-603E-F3F1-B064-D94C3E0D0749}"/>
              </a:ext>
            </a:extLst>
          </p:cNvPr>
          <p:cNvSpPr txBox="1"/>
          <p:nvPr/>
        </p:nvSpPr>
        <p:spPr>
          <a:xfrm>
            <a:off x="10099040" y="6271567"/>
            <a:ext cx="1767840" cy="461665"/>
          </a:xfrm>
          <a:prstGeom prst="rect">
            <a:avLst/>
          </a:prstGeom>
          <a:noFill/>
        </p:spPr>
        <p:txBody>
          <a:bodyPr wrap="square" rtlCol="0">
            <a:spAutoFit/>
          </a:bodyPr>
          <a:lstStyle/>
          <a:p>
            <a:r>
              <a:rPr lang="en-US" sz="2400" dirty="0">
                <a:solidFill>
                  <a:schemeClr val="accent1"/>
                </a:solidFill>
              </a:rPr>
              <a:t>* Deceased</a:t>
            </a:r>
          </a:p>
        </p:txBody>
      </p:sp>
    </p:spTree>
    <p:extLst>
      <p:ext uri="{BB962C8B-B14F-4D97-AF65-F5344CB8AC3E}">
        <p14:creationId xmlns:p14="http://schemas.microsoft.com/office/powerpoint/2010/main" val="1664604210"/>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44F9C-20D8-9CFC-A2D2-09BBDFB37417}"/>
              </a:ext>
            </a:extLst>
          </p:cNvPr>
          <p:cNvSpPr txBox="1"/>
          <p:nvPr/>
        </p:nvSpPr>
        <p:spPr>
          <a:xfrm>
            <a:off x="4217670" y="1078794"/>
            <a:ext cx="5698490" cy="707886"/>
          </a:xfrm>
          <a:prstGeom prst="rect">
            <a:avLst/>
          </a:prstGeom>
          <a:solidFill>
            <a:schemeClr val="bg1"/>
          </a:solidFill>
        </p:spPr>
        <p:txBody>
          <a:bodyPr wrap="square" rtlCol="0">
            <a:spAutoFit/>
          </a:bodyPr>
          <a:lstStyle/>
          <a:p>
            <a:r>
              <a:rPr lang="en-US" sz="4000" b="1" dirty="0">
                <a:solidFill>
                  <a:srgbClr val="FF0000"/>
                </a:solidFill>
              </a:rPr>
              <a:t>Navigators 2003 - 2012</a:t>
            </a:r>
          </a:p>
        </p:txBody>
      </p:sp>
      <p:pic>
        <p:nvPicPr>
          <p:cNvPr id="6" name="Picture 5" descr="A picture containing text&#10;&#10;Description automatically generated">
            <a:extLst>
              <a:ext uri="{FF2B5EF4-FFF2-40B4-BE49-F238E27FC236}">
                <a16:creationId xmlns:a16="http://schemas.microsoft.com/office/drawing/2014/main" id="{77E3DB97-8413-9DBD-03E3-C8486387A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6160" y="1834983"/>
            <a:ext cx="1609676" cy="4388282"/>
          </a:xfrm>
          <a:prstGeom prst="rect">
            <a:avLst/>
          </a:prstGeom>
        </p:spPr>
      </p:pic>
      <p:graphicFrame>
        <p:nvGraphicFramePr>
          <p:cNvPr id="2" name="Table 1">
            <a:extLst>
              <a:ext uri="{FF2B5EF4-FFF2-40B4-BE49-F238E27FC236}">
                <a16:creationId xmlns:a16="http://schemas.microsoft.com/office/drawing/2014/main" id="{47C92D8A-1E46-74DE-4995-3205E27C059D}"/>
              </a:ext>
            </a:extLst>
          </p:cNvPr>
          <p:cNvGraphicFramePr>
            <a:graphicFrameLocks noGrp="1"/>
          </p:cNvGraphicFramePr>
          <p:nvPr>
            <p:extLst>
              <p:ext uri="{D42A27DB-BD31-4B8C-83A1-F6EECF244321}">
                <p14:modId xmlns:p14="http://schemas.microsoft.com/office/powerpoint/2010/main" val="2611165046"/>
              </p:ext>
            </p:extLst>
          </p:nvPr>
        </p:nvGraphicFramePr>
        <p:xfrm>
          <a:off x="3332480" y="1834982"/>
          <a:ext cx="6583680" cy="4388280"/>
        </p:xfrm>
        <a:graphic>
          <a:graphicData uri="http://schemas.openxmlformats.org/drawingml/2006/table">
            <a:tbl>
              <a:tblPr>
                <a:tableStyleId>{5C22544A-7EE6-4342-B048-85BDC9FD1C3A}</a:tableStyleId>
              </a:tblPr>
              <a:tblGrid>
                <a:gridCol w="6583680">
                  <a:extLst>
                    <a:ext uri="{9D8B030D-6E8A-4147-A177-3AD203B41FA5}">
                      <a16:colId xmlns:a16="http://schemas.microsoft.com/office/drawing/2014/main" val="4226940249"/>
                    </a:ext>
                  </a:extLst>
                </a:gridCol>
              </a:tblGrid>
              <a:tr h="438828">
                <a:tc>
                  <a:txBody>
                    <a:bodyPr/>
                    <a:lstStyle/>
                    <a:p>
                      <a:pPr algn="l" fontAlgn="b"/>
                      <a:r>
                        <a:rPr lang="da-DK" sz="2400" b="1" u="none" strike="noStrike" dirty="0">
                          <a:solidFill>
                            <a:schemeClr val="accent1"/>
                          </a:solidFill>
                          <a:effectLst/>
                        </a:rPr>
                        <a:t>*SK Donald R. Masse 2012 - 2013</a:t>
                      </a:r>
                      <a:endParaRPr lang="da-DK"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68925433"/>
                  </a:ext>
                </a:extLst>
              </a:tr>
              <a:tr h="438828">
                <a:tc>
                  <a:txBody>
                    <a:bodyPr/>
                    <a:lstStyle/>
                    <a:p>
                      <a:pPr algn="l" fontAlgn="b"/>
                      <a:r>
                        <a:rPr lang="en-US" sz="2400" b="1" u="none" strike="noStrike">
                          <a:solidFill>
                            <a:schemeClr val="accent1"/>
                          </a:solidFill>
                          <a:effectLst/>
                        </a:rPr>
                        <a:t>SK Jamar R. Hill 2013 - 2014</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575143188"/>
                  </a:ext>
                </a:extLst>
              </a:tr>
              <a:tr h="438828">
                <a:tc>
                  <a:txBody>
                    <a:bodyPr/>
                    <a:lstStyle/>
                    <a:p>
                      <a:pPr algn="l" fontAlgn="b"/>
                      <a:r>
                        <a:rPr lang="en-US" sz="2400" b="1" u="none" strike="noStrike" dirty="0">
                          <a:solidFill>
                            <a:schemeClr val="accent1"/>
                          </a:solidFill>
                          <a:effectLst/>
                        </a:rPr>
                        <a:t>SK Joseph Paoletti, State Treasurer, 2014 - 2015</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847086240"/>
                  </a:ext>
                </a:extLst>
              </a:tr>
              <a:tr h="438828">
                <a:tc>
                  <a:txBody>
                    <a:bodyPr/>
                    <a:lstStyle/>
                    <a:p>
                      <a:pPr algn="l" fontAlgn="b"/>
                      <a:r>
                        <a:rPr lang="it-IT" sz="2400" b="1" u="none" strike="noStrike">
                          <a:solidFill>
                            <a:schemeClr val="accent1"/>
                          </a:solidFill>
                          <a:effectLst/>
                        </a:rPr>
                        <a:t>SK Mike Vecchione 2015 - 2016</a:t>
                      </a:r>
                      <a:endParaRPr lang="it-IT"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099953558"/>
                  </a:ext>
                </a:extLst>
              </a:tr>
              <a:tr h="438828">
                <a:tc>
                  <a:txBody>
                    <a:bodyPr/>
                    <a:lstStyle/>
                    <a:p>
                      <a:pPr algn="l" fontAlgn="b"/>
                      <a:r>
                        <a:rPr lang="it-IT" sz="2400" b="1" u="none" strike="noStrike">
                          <a:solidFill>
                            <a:schemeClr val="accent1"/>
                          </a:solidFill>
                          <a:effectLst/>
                        </a:rPr>
                        <a:t>SK Neal Pizzano 2016 - 2017</a:t>
                      </a:r>
                      <a:endParaRPr lang="it-IT"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03566209"/>
                  </a:ext>
                </a:extLst>
              </a:tr>
              <a:tr h="438828">
                <a:tc>
                  <a:txBody>
                    <a:bodyPr/>
                    <a:lstStyle/>
                    <a:p>
                      <a:pPr algn="l" fontAlgn="b"/>
                      <a:r>
                        <a:rPr lang="sv-SE" sz="2400" b="1" u="none" strike="noStrike">
                          <a:solidFill>
                            <a:schemeClr val="accent1"/>
                          </a:solidFill>
                          <a:effectLst/>
                        </a:rPr>
                        <a:t>SK Fran O’Hara, FSW 2017 - 2018</a:t>
                      </a:r>
                      <a:endParaRPr lang="sv-SE"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812967911"/>
                  </a:ext>
                </a:extLst>
              </a:tr>
              <a:tr h="438828">
                <a:tc>
                  <a:txBody>
                    <a:bodyPr/>
                    <a:lstStyle/>
                    <a:p>
                      <a:pPr algn="l" fontAlgn="b"/>
                      <a:r>
                        <a:rPr lang="en-US" sz="2400" b="1" u="none" strike="noStrike">
                          <a:solidFill>
                            <a:schemeClr val="accent1"/>
                          </a:solidFill>
                          <a:effectLst/>
                        </a:rPr>
                        <a:t>SK Rick Terroni, FSS 2018 – 2019</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88964047"/>
                  </a:ext>
                </a:extLst>
              </a:tr>
              <a:tr h="438828">
                <a:tc>
                  <a:txBody>
                    <a:bodyPr/>
                    <a:lstStyle/>
                    <a:p>
                      <a:pPr algn="l" fontAlgn="b"/>
                      <a:r>
                        <a:rPr lang="en-US" sz="2400" b="1" u="none" strike="noStrike">
                          <a:solidFill>
                            <a:schemeClr val="accent1"/>
                          </a:solidFill>
                          <a:effectLst/>
                        </a:rPr>
                        <a:t>SK Tony Grimaldi 2019 - 2020</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500625899"/>
                  </a:ext>
                </a:extLst>
              </a:tr>
              <a:tr h="438828">
                <a:tc>
                  <a:txBody>
                    <a:bodyPr/>
                    <a:lstStyle/>
                    <a:p>
                      <a:pPr algn="l" fontAlgn="b"/>
                      <a:r>
                        <a:rPr lang="en-US" sz="2400" b="1" u="none" strike="noStrike">
                          <a:solidFill>
                            <a:schemeClr val="accent1"/>
                          </a:solidFill>
                          <a:effectLst/>
                        </a:rPr>
                        <a:t>SK John Rush 2020 - 2021</a:t>
                      </a:r>
                      <a:endParaRPr lang="en-US" sz="2400" b="1" i="0" u="none" strike="noStrike">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879294556"/>
                  </a:ext>
                </a:extLst>
              </a:tr>
              <a:tr h="438828">
                <a:tc>
                  <a:txBody>
                    <a:bodyPr/>
                    <a:lstStyle/>
                    <a:p>
                      <a:pPr algn="l" fontAlgn="b"/>
                      <a:r>
                        <a:rPr lang="en-US" sz="2400" b="1" u="none" strike="noStrike" dirty="0">
                          <a:solidFill>
                            <a:schemeClr val="accent1"/>
                          </a:solidFill>
                          <a:effectLst/>
                        </a:rPr>
                        <a:t>​SK Tom Begley 2021 - 2022</a:t>
                      </a:r>
                      <a:endParaRPr lang="en-US" sz="2400" b="1" i="0" u="none" strike="noStrike" dirty="0">
                        <a:solidFill>
                          <a:schemeClr val="accent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96299340"/>
                  </a:ext>
                </a:extLst>
              </a:tr>
            </a:tbl>
          </a:graphicData>
        </a:graphic>
      </p:graphicFrame>
      <p:sp>
        <p:nvSpPr>
          <p:cNvPr id="5" name="TextBox 4">
            <a:extLst>
              <a:ext uri="{FF2B5EF4-FFF2-40B4-BE49-F238E27FC236}">
                <a16:creationId xmlns:a16="http://schemas.microsoft.com/office/drawing/2014/main" id="{ACBD9735-070F-7711-DC9A-50093008C9DC}"/>
              </a:ext>
            </a:extLst>
          </p:cNvPr>
          <p:cNvSpPr txBox="1"/>
          <p:nvPr/>
        </p:nvSpPr>
        <p:spPr>
          <a:xfrm>
            <a:off x="10099040" y="6271567"/>
            <a:ext cx="1767840" cy="461665"/>
          </a:xfrm>
          <a:prstGeom prst="rect">
            <a:avLst/>
          </a:prstGeom>
          <a:noFill/>
        </p:spPr>
        <p:txBody>
          <a:bodyPr wrap="square" rtlCol="0">
            <a:spAutoFit/>
          </a:bodyPr>
          <a:lstStyle/>
          <a:p>
            <a:r>
              <a:rPr lang="en-US" sz="2400" dirty="0">
                <a:solidFill>
                  <a:schemeClr val="accent1"/>
                </a:solidFill>
              </a:rPr>
              <a:t>* Deceased</a:t>
            </a:r>
          </a:p>
        </p:txBody>
      </p:sp>
    </p:spTree>
    <p:extLst>
      <p:ext uri="{BB962C8B-B14F-4D97-AF65-F5344CB8AC3E}">
        <p14:creationId xmlns:p14="http://schemas.microsoft.com/office/powerpoint/2010/main" val="1108103772"/>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3C0162-41D2-4CC8-6DDD-ACFF53D93483}"/>
              </a:ext>
            </a:extLst>
          </p:cNvPr>
          <p:cNvSpPr txBox="1"/>
          <p:nvPr/>
        </p:nvSpPr>
        <p:spPr>
          <a:xfrm>
            <a:off x="2373507" y="1917859"/>
            <a:ext cx="8787745" cy="3970318"/>
          </a:xfrm>
          <a:prstGeom prst="rect">
            <a:avLst/>
          </a:prstGeom>
          <a:noFill/>
        </p:spPr>
        <p:txBody>
          <a:bodyPr wrap="square">
            <a:spAutoFit/>
          </a:bodyPr>
          <a:lstStyle/>
          <a:p>
            <a:pPr algn="ctr"/>
            <a:r>
              <a:rPr lang="en-US" sz="3600" dirty="0">
                <a:solidFill>
                  <a:schemeClr val="accent1"/>
                </a:solidFill>
              </a:rPr>
              <a:t>Thank you to  all</a:t>
            </a:r>
          </a:p>
          <a:p>
            <a:pPr algn="ctr"/>
            <a:r>
              <a:rPr lang="en-US" sz="3600" dirty="0">
                <a:solidFill>
                  <a:schemeClr val="accent1"/>
                </a:solidFill>
              </a:rPr>
              <a:t>Past Faithful Navigators </a:t>
            </a:r>
          </a:p>
          <a:p>
            <a:pPr algn="ctr"/>
            <a:r>
              <a:rPr lang="en-US" sz="3600" dirty="0">
                <a:solidFill>
                  <a:schemeClr val="accent1"/>
                </a:solidFill>
              </a:rPr>
              <a:t>Assembly Officers</a:t>
            </a:r>
          </a:p>
          <a:p>
            <a:pPr algn="ctr"/>
            <a:r>
              <a:rPr lang="en-US" sz="3600" dirty="0">
                <a:solidFill>
                  <a:schemeClr val="accent1"/>
                </a:solidFill>
              </a:rPr>
              <a:t>Committee Chairmen  </a:t>
            </a:r>
          </a:p>
          <a:p>
            <a:pPr algn="ctr"/>
            <a:r>
              <a:rPr lang="en-US" sz="3600" dirty="0">
                <a:solidFill>
                  <a:schemeClr val="accent1"/>
                </a:solidFill>
              </a:rPr>
              <a:t>Sir Knights of </a:t>
            </a:r>
          </a:p>
          <a:p>
            <a:pPr algn="ctr"/>
            <a:r>
              <a:rPr lang="en-US" sz="3600" dirty="0">
                <a:solidFill>
                  <a:schemeClr val="accent1"/>
                </a:solidFill>
              </a:rPr>
              <a:t>Cardinal Dougherty Assembly</a:t>
            </a:r>
          </a:p>
          <a:p>
            <a:pPr algn="ctr"/>
            <a:r>
              <a:rPr lang="en-US" sz="3600" b="1" dirty="0">
                <a:solidFill>
                  <a:srgbClr val="FF0000"/>
                </a:solidFill>
              </a:rPr>
              <a:t>The future is bright!</a:t>
            </a:r>
          </a:p>
        </p:txBody>
      </p:sp>
    </p:spTree>
    <p:extLst>
      <p:ext uri="{BB962C8B-B14F-4D97-AF65-F5344CB8AC3E}">
        <p14:creationId xmlns:p14="http://schemas.microsoft.com/office/powerpoint/2010/main" val="4226381302"/>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44F9C-20D8-9CFC-A2D2-09BBDFB37417}"/>
              </a:ext>
            </a:extLst>
          </p:cNvPr>
          <p:cNvSpPr txBox="1"/>
          <p:nvPr/>
        </p:nvSpPr>
        <p:spPr>
          <a:xfrm>
            <a:off x="4202921" y="975217"/>
            <a:ext cx="5698490" cy="707886"/>
          </a:xfrm>
          <a:prstGeom prst="rect">
            <a:avLst/>
          </a:prstGeom>
          <a:solidFill>
            <a:schemeClr val="bg1"/>
          </a:solidFill>
        </p:spPr>
        <p:txBody>
          <a:bodyPr wrap="square" rtlCol="0">
            <a:spAutoFit/>
          </a:bodyPr>
          <a:lstStyle/>
          <a:p>
            <a:r>
              <a:rPr lang="en-US" sz="4000" b="1" dirty="0">
                <a:solidFill>
                  <a:srgbClr val="FF0000"/>
                </a:solidFill>
              </a:rPr>
              <a:t>Officers 2022 - 2023</a:t>
            </a:r>
          </a:p>
        </p:txBody>
      </p:sp>
      <p:sp>
        <p:nvSpPr>
          <p:cNvPr id="8" name="TextBox 7">
            <a:extLst>
              <a:ext uri="{FF2B5EF4-FFF2-40B4-BE49-F238E27FC236}">
                <a16:creationId xmlns:a16="http://schemas.microsoft.com/office/drawing/2014/main" id="{4873C975-6E10-B23E-8BB1-57C46A86E90E}"/>
              </a:ext>
            </a:extLst>
          </p:cNvPr>
          <p:cNvSpPr txBox="1"/>
          <p:nvPr/>
        </p:nvSpPr>
        <p:spPr>
          <a:xfrm>
            <a:off x="2353842" y="1533831"/>
            <a:ext cx="8427229" cy="4893647"/>
          </a:xfrm>
          <a:prstGeom prst="rect">
            <a:avLst/>
          </a:prstGeom>
          <a:noFill/>
        </p:spPr>
        <p:txBody>
          <a:bodyPr wrap="square">
            <a:spAutoFit/>
          </a:bodyPr>
          <a:lstStyle/>
          <a:p>
            <a:r>
              <a:rPr lang="en-US" sz="2400" dirty="0">
                <a:solidFill>
                  <a:schemeClr val="accent1"/>
                </a:solidFill>
              </a:rPr>
              <a:t>SK Reverend Dennis Weber </a:t>
            </a:r>
            <a:r>
              <a:rPr lang="en-US" sz="2400" dirty="0" err="1">
                <a:solidFill>
                  <a:schemeClr val="accent1"/>
                </a:solidFill>
              </a:rPr>
              <a:t>SdC</a:t>
            </a:r>
            <a:r>
              <a:rPr lang="en-US" sz="2400" dirty="0">
                <a:solidFill>
                  <a:schemeClr val="accent1"/>
                </a:solidFill>
              </a:rPr>
              <a:t>……….……………..………...Faithful Friar </a:t>
            </a:r>
          </a:p>
          <a:p>
            <a:r>
              <a:rPr lang="en-US" sz="2400" dirty="0">
                <a:solidFill>
                  <a:schemeClr val="accent1"/>
                </a:solidFill>
              </a:rPr>
              <a:t>SK Michael C. Yuknek (Diane).....………………………..Faithful Navigator </a:t>
            </a:r>
          </a:p>
          <a:p>
            <a:r>
              <a:rPr lang="en-US" sz="2400" dirty="0">
                <a:solidFill>
                  <a:schemeClr val="accent1"/>
                </a:solidFill>
              </a:rPr>
              <a:t>SK Joseph Chiaravalloti (Diane)..…………..….…………..Faithful Captain </a:t>
            </a:r>
          </a:p>
          <a:p>
            <a:r>
              <a:rPr lang="en-US" sz="2400" dirty="0">
                <a:solidFill>
                  <a:schemeClr val="accent1"/>
                </a:solidFill>
              </a:rPr>
              <a:t>SK Joshua Rudolph………….………………….…………..…………Faithful Pilot </a:t>
            </a:r>
          </a:p>
          <a:p>
            <a:r>
              <a:rPr lang="en-US" sz="2400" dirty="0">
                <a:solidFill>
                  <a:schemeClr val="accent1"/>
                </a:solidFill>
              </a:rPr>
              <a:t>SK Thomas M. Begley (Louise)....…….…..………………..Faithful Admiral </a:t>
            </a:r>
          </a:p>
          <a:p>
            <a:r>
              <a:rPr lang="en-US" sz="2400" dirty="0">
                <a:solidFill>
                  <a:schemeClr val="accent1"/>
                </a:solidFill>
              </a:rPr>
              <a:t>SK John J. Cruice Jr., PFN (Nina) ……………………..Faithful Comptroller </a:t>
            </a:r>
          </a:p>
          <a:p>
            <a:r>
              <a:rPr lang="en-US" sz="2400" dirty="0">
                <a:solidFill>
                  <a:schemeClr val="accent1"/>
                </a:solidFill>
              </a:rPr>
              <a:t>SK Joseph S. Paoletti, PFN ………………..….………….……..Faithful Purser </a:t>
            </a:r>
          </a:p>
          <a:p>
            <a:r>
              <a:rPr lang="en-US" sz="2400" dirty="0">
                <a:solidFill>
                  <a:schemeClr val="accent1"/>
                </a:solidFill>
              </a:rPr>
              <a:t>SK Richard Whalen (Lee Anne)..……. …….…………..…….Faithful Scribe </a:t>
            </a:r>
          </a:p>
          <a:p>
            <a:r>
              <a:rPr lang="en-US" sz="2400" dirty="0">
                <a:solidFill>
                  <a:schemeClr val="accent1"/>
                </a:solidFill>
              </a:rPr>
              <a:t>SK Charles Bradford (Donna)………………….…..Faithful Outer Sentinel </a:t>
            </a:r>
          </a:p>
          <a:p>
            <a:r>
              <a:rPr lang="en-US" sz="2400" dirty="0">
                <a:solidFill>
                  <a:schemeClr val="accent1"/>
                </a:solidFill>
              </a:rPr>
              <a:t>SK Robert T. Owsiany (Janet)………….……..…….Faithful Inner Sentinel SK Rick Terroni, FSS, PFN (Pat…….….…………...Faithful Trustee 1 Year </a:t>
            </a:r>
          </a:p>
          <a:p>
            <a:r>
              <a:rPr lang="en-US" sz="2400" dirty="0">
                <a:solidFill>
                  <a:schemeClr val="accent1"/>
                </a:solidFill>
              </a:rPr>
              <a:t>SK Anthony Grimaldi, PFN (Mary ………….……Faithful Trustee 2 Year </a:t>
            </a:r>
          </a:p>
          <a:p>
            <a:r>
              <a:rPr lang="en-US" sz="2400" dirty="0">
                <a:solidFill>
                  <a:schemeClr val="accent1"/>
                </a:solidFill>
              </a:rPr>
              <a:t>SK John Rush, Sr., PFN………………………………..Faithful Trustee 3 Year</a:t>
            </a:r>
          </a:p>
        </p:txBody>
      </p:sp>
    </p:spTree>
    <p:extLst>
      <p:ext uri="{BB962C8B-B14F-4D97-AF65-F5344CB8AC3E}">
        <p14:creationId xmlns:p14="http://schemas.microsoft.com/office/powerpoint/2010/main" val="397307111"/>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AD216F-ED72-78FA-1D27-C746ED777ACA}"/>
              </a:ext>
            </a:extLst>
          </p:cNvPr>
          <p:cNvSpPr txBox="1"/>
          <p:nvPr/>
        </p:nvSpPr>
        <p:spPr>
          <a:xfrm>
            <a:off x="2946400" y="1678682"/>
            <a:ext cx="7711440" cy="5016758"/>
          </a:xfrm>
          <a:prstGeom prst="rect">
            <a:avLst/>
          </a:prstGeom>
          <a:noFill/>
        </p:spPr>
        <p:txBody>
          <a:bodyPr wrap="square">
            <a:spAutoFit/>
          </a:bodyPr>
          <a:lstStyle/>
          <a:p>
            <a:pPr algn="ctr"/>
            <a:r>
              <a:rPr lang="en-US" sz="4000" b="1" u="sng" dirty="0">
                <a:solidFill>
                  <a:schemeClr val="accent1"/>
                </a:solidFill>
              </a:rPr>
              <a:t>Calvert Province has 7 Districts</a:t>
            </a:r>
          </a:p>
          <a:p>
            <a:pPr marL="1485900" lvl="2" indent="-571500">
              <a:buFont typeface="Arial" panose="020B0604020202020204" pitchFamily="34" charset="0"/>
              <a:buChar char="•"/>
            </a:pPr>
            <a:r>
              <a:rPr lang="en-US" sz="4000" dirty="0">
                <a:solidFill>
                  <a:schemeClr val="accent1"/>
                </a:solidFill>
              </a:rPr>
              <a:t>Archdiocese of Washington </a:t>
            </a:r>
          </a:p>
          <a:p>
            <a:pPr marL="1485900" lvl="2" indent="-571500">
              <a:buFont typeface="Arial" panose="020B0604020202020204" pitchFamily="34" charset="0"/>
              <a:buChar char="•"/>
            </a:pPr>
            <a:r>
              <a:rPr lang="en-US" sz="4000" dirty="0">
                <a:solidFill>
                  <a:schemeClr val="accent1"/>
                </a:solidFill>
              </a:rPr>
              <a:t>Delaware</a:t>
            </a:r>
          </a:p>
          <a:p>
            <a:pPr marL="1485900" lvl="2" indent="-571500">
              <a:buFont typeface="Arial" panose="020B0604020202020204" pitchFamily="34" charset="0"/>
              <a:buChar char="•"/>
            </a:pPr>
            <a:r>
              <a:rPr lang="en-US" sz="4000" dirty="0">
                <a:solidFill>
                  <a:schemeClr val="accent1"/>
                </a:solidFill>
              </a:rPr>
              <a:t>Maryland</a:t>
            </a:r>
          </a:p>
          <a:p>
            <a:pPr marL="1485900" lvl="2" indent="-571500">
              <a:buFont typeface="Arial" panose="020B0604020202020204" pitchFamily="34" charset="0"/>
              <a:buChar char="•"/>
            </a:pPr>
            <a:r>
              <a:rPr lang="en-US" sz="4000" dirty="0">
                <a:solidFill>
                  <a:schemeClr val="accent1"/>
                </a:solidFill>
              </a:rPr>
              <a:t>Pennsylvania Central</a:t>
            </a:r>
          </a:p>
          <a:p>
            <a:pPr marL="1485900" lvl="2" indent="-571500">
              <a:buFont typeface="Arial" panose="020B0604020202020204" pitchFamily="34" charset="0"/>
              <a:buChar char="•"/>
            </a:pPr>
            <a:r>
              <a:rPr lang="en-US" sz="4000" dirty="0">
                <a:solidFill>
                  <a:schemeClr val="accent1"/>
                </a:solidFill>
              </a:rPr>
              <a:t>Pennsylvania East, </a:t>
            </a:r>
          </a:p>
          <a:p>
            <a:pPr marL="1485900" lvl="2" indent="-571500">
              <a:buFont typeface="Arial" panose="020B0604020202020204" pitchFamily="34" charset="0"/>
              <a:buChar char="•"/>
            </a:pPr>
            <a:r>
              <a:rPr lang="en-US" sz="4000" dirty="0">
                <a:solidFill>
                  <a:schemeClr val="accent1"/>
                </a:solidFill>
              </a:rPr>
              <a:t>Pennsylvania West</a:t>
            </a:r>
          </a:p>
          <a:p>
            <a:pPr marL="1485900" lvl="2" indent="-571500">
              <a:buFont typeface="Arial" panose="020B0604020202020204" pitchFamily="34" charset="0"/>
              <a:buChar char="•"/>
            </a:pPr>
            <a:r>
              <a:rPr lang="en-US" sz="4000" dirty="0">
                <a:solidFill>
                  <a:schemeClr val="accent1"/>
                </a:solidFill>
              </a:rPr>
              <a:t>Virginia </a:t>
            </a:r>
          </a:p>
        </p:txBody>
      </p:sp>
    </p:spTree>
    <p:extLst>
      <p:ext uri="{BB962C8B-B14F-4D97-AF65-F5344CB8AC3E}">
        <p14:creationId xmlns:p14="http://schemas.microsoft.com/office/powerpoint/2010/main" val="87977728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AD216F-ED72-78FA-1D27-C746ED777ACA}"/>
              </a:ext>
            </a:extLst>
          </p:cNvPr>
          <p:cNvSpPr txBox="1"/>
          <p:nvPr/>
        </p:nvSpPr>
        <p:spPr>
          <a:xfrm>
            <a:off x="2824480" y="2295622"/>
            <a:ext cx="7772400" cy="1938992"/>
          </a:xfrm>
          <a:prstGeom prst="rect">
            <a:avLst/>
          </a:prstGeom>
          <a:noFill/>
        </p:spPr>
        <p:txBody>
          <a:bodyPr wrap="square">
            <a:spAutoFit/>
          </a:bodyPr>
          <a:lstStyle/>
          <a:p>
            <a:pPr algn="just"/>
            <a:r>
              <a:rPr lang="en-US" sz="4000" dirty="0">
                <a:solidFill>
                  <a:schemeClr val="accent1"/>
                </a:solidFill>
              </a:rPr>
              <a:t>Cardinal Dougherty Assembly is part of the Pennsylvania East District led by Master Jim McCarthy.</a:t>
            </a:r>
          </a:p>
        </p:txBody>
      </p:sp>
    </p:spTree>
    <p:extLst>
      <p:ext uri="{BB962C8B-B14F-4D97-AF65-F5344CB8AC3E}">
        <p14:creationId xmlns:p14="http://schemas.microsoft.com/office/powerpoint/2010/main" val="354095973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TotalTime>
  <Words>2376</Words>
  <Application>Microsoft Office PowerPoint</Application>
  <PresentationFormat>Widescreen</PresentationFormat>
  <Paragraphs>289</Paragraphs>
  <Slides>78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 O'Hara</dc:creator>
  <cp:lastModifiedBy>Fran O'Hara</cp:lastModifiedBy>
  <cp:revision>52</cp:revision>
  <dcterms:created xsi:type="dcterms:W3CDTF">2023-01-27T06:40:52Z</dcterms:created>
  <dcterms:modified xsi:type="dcterms:W3CDTF">2023-02-23T22:34:44Z</dcterms:modified>
</cp:coreProperties>
</file>